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70.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9.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7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s/slide80.xml" ContentType="application/vnd.openxmlformats-officedocument.presentationml.slide+xml"/>
  <Override PartName="/ppt/slides/slide82.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03" r:id="rId3"/>
    <p:sldId id="304" r:id="rId4"/>
    <p:sldId id="307" r:id="rId5"/>
    <p:sldId id="305" r:id="rId6"/>
    <p:sldId id="306" r:id="rId7"/>
    <p:sldId id="308" r:id="rId8"/>
    <p:sldId id="309" r:id="rId9"/>
    <p:sldId id="311" r:id="rId10"/>
    <p:sldId id="312" r:id="rId11"/>
    <p:sldId id="332" r:id="rId12"/>
    <p:sldId id="326" r:id="rId13"/>
    <p:sldId id="331" r:id="rId14"/>
    <p:sldId id="327" r:id="rId15"/>
    <p:sldId id="330" r:id="rId16"/>
    <p:sldId id="328" r:id="rId17"/>
    <p:sldId id="333" r:id="rId18"/>
    <p:sldId id="336" r:id="rId19"/>
    <p:sldId id="335" r:id="rId20"/>
    <p:sldId id="337" r:id="rId21"/>
    <p:sldId id="339" r:id="rId22"/>
    <p:sldId id="338" r:id="rId23"/>
    <p:sldId id="342" r:id="rId24"/>
    <p:sldId id="313" r:id="rId25"/>
    <p:sldId id="314" r:id="rId26"/>
    <p:sldId id="315" r:id="rId27"/>
    <p:sldId id="257" r:id="rId28"/>
    <p:sldId id="275" r:id="rId29"/>
    <p:sldId id="276" r:id="rId30"/>
    <p:sldId id="277" r:id="rId31"/>
    <p:sldId id="274" r:id="rId32"/>
    <p:sldId id="283" r:id="rId33"/>
    <p:sldId id="278" r:id="rId34"/>
    <p:sldId id="282" r:id="rId35"/>
    <p:sldId id="281" r:id="rId36"/>
    <p:sldId id="280" r:id="rId37"/>
    <p:sldId id="279" r:id="rId38"/>
    <p:sldId id="291" r:id="rId39"/>
    <p:sldId id="292" r:id="rId40"/>
    <p:sldId id="295" r:id="rId41"/>
    <p:sldId id="273" r:id="rId42"/>
    <p:sldId id="284" r:id="rId43"/>
    <p:sldId id="285" r:id="rId44"/>
    <p:sldId id="286" r:id="rId45"/>
    <p:sldId id="290" r:id="rId46"/>
    <p:sldId id="287" r:id="rId47"/>
    <p:sldId id="272" r:id="rId48"/>
    <p:sldId id="289" r:id="rId49"/>
    <p:sldId id="296" r:id="rId50"/>
    <p:sldId id="298" r:id="rId51"/>
    <p:sldId id="297" r:id="rId52"/>
    <p:sldId id="288" r:id="rId53"/>
    <p:sldId id="299" r:id="rId54"/>
    <p:sldId id="302" r:id="rId55"/>
    <p:sldId id="301" r:id="rId56"/>
    <p:sldId id="300" r:id="rId57"/>
    <p:sldId id="271" r:id="rId58"/>
    <p:sldId id="316" r:id="rId59"/>
    <p:sldId id="317" r:id="rId60"/>
    <p:sldId id="318" r:id="rId61"/>
    <p:sldId id="270" r:id="rId62"/>
    <p:sldId id="320" r:id="rId63"/>
    <p:sldId id="321" r:id="rId64"/>
    <p:sldId id="322" r:id="rId65"/>
    <p:sldId id="343" r:id="rId66"/>
    <p:sldId id="269" r:id="rId67"/>
    <p:sldId id="324" r:id="rId68"/>
    <p:sldId id="323" r:id="rId69"/>
    <p:sldId id="325" r:id="rId70"/>
    <p:sldId id="268" r:id="rId71"/>
    <p:sldId id="344" r:id="rId72"/>
    <p:sldId id="347" r:id="rId73"/>
    <p:sldId id="345" r:id="rId74"/>
    <p:sldId id="346" r:id="rId75"/>
    <p:sldId id="267" r:id="rId76"/>
    <p:sldId id="266" r:id="rId77"/>
    <p:sldId id="348" r:id="rId78"/>
    <p:sldId id="356" r:id="rId79"/>
    <p:sldId id="355" r:id="rId80"/>
    <p:sldId id="354" r:id="rId81"/>
    <p:sldId id="353" r:id="rId82"/>
    <p:sldId id="352" r:id="rId83"/>
    <p:sldId id="351" r:id="rId84"/>
    <p:sldId id="350" r:id="rId85"/>
    <p:sldId id="349" r:id="rId86"/>
    <p:sldId id="359" r:id="rId8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83" d="100"/>
          <a:sy n="83" d="100"/>
        </p:scale>
        <p:origin x="-1426" y="-77"/>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pig.apache.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hyperlink" Target="https://www.geeksforgeeks.org/jvm-works-jvm-architecture/" TargetMode="Externa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hyperlink" Target="https://www.geeksforgeeks.org/java/"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0600"/>
            <a:ext cx="7772400" cy="1470025"/>
          </a:xfrm>
        </p:spPr>
        <p:txBody>
          <a:bodyPr/>
          <a:lstStyle/>
          <a:p>
            <a:r>
              <a:rPr lang="en-IN" b="1" dirty="0" smtClean="0">
                <a:solidFill>
                  <a:srgbClr val="FF0000"/>
                </a:solidFill>
              </a:rPr>
              <a:t>PIG</a:t>
            </a:r>
            <a:endParaRPr lang="en-US" b="1" dirty="0">
              <a:solidFill>
                <a:srgbClr val="FF0000"/>
              </a:solidFill>
            </a:endParaRPr>
          </a:p>
        </p:txBody>
      </p:sp>
      <p:sp>
        <p:nvSpPr>
          <p:cNvPr id="3" name="Subtitle 2"/>
          <p:cNvSpPr>
            <a:spLocks noGrp="1"/>
          </p:cNvSpPr>
          <p:nvPr>
            <p:ph type="subTitle" idx="1"/>
          </p:nvPr>
        </p:nvSpPr>
        <p:spPr>
          <a:xfrm>
            <a:off x="1447800" y="2971800"/>
            <a:ext cx="6400800" cy="1752600"/>
          </a:xfrm>
        </p:spPr>
        <p:txBody>
          <a:bodyPr/>
          <a:lstStyle/>
          <a:p>
            <a:r>
              <a:rPr lang="en-IN" b="1" dirty="0" smtClean="0">
                <a:solidFill>
                  <a:srgbClr val="0070C0"/>
                </a:solidFill>
              </a:rPr>
              <a:t>Hadoop Programming Made Easier</a:t>
            </a:r>
            <a:endParaRPr lang="en-US" b="1" dirty="0">
              <a:solidFill>
                <a:srgbClr val="0070C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Grp="1" noChangeAspect="1" noChangeArrowheads="1"/>
          </p:cNvPicPr>
          <p:nvPr>
            <p:ph idx="1"/>
          </p:nvPr>
        </p:nvPicPr>
        <p:blipFill>
          <a:blip r:embed="rId2"/>
          <a:srcRect/>
          <a:stretch>
            <a:fillRect/>
          </a:stretch>
        </p:blipFill>
        <p:spPr bwMode="auto">
          <a:xfrm>
            <a:off x="228600" y="838200"/>
            <a:ext cx="8630087" cy="530717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0" y="152400"/>
            <a:ext cx="8610600" cy="3183822"/>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533400" y="3454491"/>
            <a:ext cx="8065971" cy="314657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152399" y="0"/>
            <a:ext cx="8574787" cy="3352800"/>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a:srcRect/>
          <a:stretch>
            <a:fillRect/>
          </a:stretch>
        </p:blipFill>
        <p:spPr bwMode="auto">
          <a:xfrm>
            <a:off x="152398" y="3352800"/>
            <a:ext cx="8379905" cy="333629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srcRect/>
          <a:stretch>
            <a:fillRect/>
          </a:stretch>
        </p:blipFill>
        <p:spPr bwMode="auto">
          <a:xfrm>
            <a:off x="304800" y="152399"/>
            <a:ext cx="8382000" cy="3242017"/>
          </a:xfrm>
          <a:prstGeom prst="rect">
            <a:avLst/>
          </a:prstGeom>
          <a:noFill/>
          <a:ln w="9525">
            <a:noFill/>
            <a:miter lim="800000"/>
            <a:headEnd/>
            <a:tailEnd/>
          </a:ln>
          <a:effectLst/>
        </p:spPr>
      </p:pic>
      <p:pic>
        <p:nvPicPr>
          <p:cNvPr id="3075" name="Picture 3"/>
          <p:cNvPicPr>
            <a:picLocks noChangeAspect="1" noChangeArrowheads="1"/>
          </p:cNvPicPr>
          <p:nvPr/>
        </p:nvPicPr>
        <p:blipFill>
          <a:blip r:embed="rId3"/>
          <a:srcRect/>
          <a:stretch>
            <a:fillRect/>
          </a:stretch>
        </p:blipFill>
        <p:spPr bwMode="auto">
          <a:xfrm>
            <a:off x="536575" y="3394416"/>
            <a:ext cx="7918450" cy="314894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srcRect/>
          <a:stretch>
            <a:fillRect/>
          </a:stretch>
        </p:blipFill>
        <p:spPr bwMode="auto">
          <a:xfrm>
            <a:off x="152400" y="914400"/>
            <a:ext cx="8991600" cy="3810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a:srcRect/>
          <a:stretch>
            <a:fillRect/>
          </a:stretch>
        </p:blipFill>
        <p:spPr bwMode="auto">
          <a:xfrm>
            <a:off x="0" y="635764"/>
            <a:ext cx="8969553" cy="5237124"/>
          </a:xfrm>
          <a:prstGeom prst="rect">
            <a:avLst/>
          </a:prstGeom>
          <a:noFill/>
          <a:ln w="9525">
            <a:noFill/>
            <a:miter lim="800000"/>
            <a:headEnd/>
            <a:tailEnd/>
          </a:ln>
          <a:effectLst/>
        </p:spPr>
      </p:pic>
      <p:pic>
        <p:nvPicPr>
          <p:cNvPr id="5123" name="Picture 3"/>
          <p:cNvPicPr>
            <a:picLocks noChangeAspect="1" noChangeArrowheads="1"/>
          </p:cNvPicPr>
          <p:nvPr/>
        </p:nvPicPr>
        <p:blipFill>
          <a:blip r:embed="rId3"/>
          <a:srcRect/>
          <a:stretch>
            <a:fillRect/>
          </a:stretch>
        </p:blipFill>
        <p:spPr bwMode="auto">
          <a:xfrm>
            <a:off x="7581900" y="5029200"/>
            <a:ext cx="1562100" cy="504825"/>
          </a:xfrm>
          <a:prstGeom prst="rect">
            <a:avLst/>
          </a:prstGeom>
          <a:noFill/>
          <a:ln w="9525">
            <a:noFill/>
            <a:miter lim="800000"/>
            <a:headEnd/>
            <a:tailEnd/>
          </a:ln>
          <a:effectLst/>
        </p:spPr>
      </p:pic>
      <p:pic>
        <p:nvPicPr>
          <p:cNvPr id="5124" name="Picture 4"/>
          <p:cNvPicPr>
            <a:picLocks noChangeAspect="1" noChangeArrowheads="1"/>
          </p:cNvPicPr>
          <p:nvPr/>
        </p:nvPicPr>
        <p:blipFill>
          <a:blip r:embed="rId3"/>
          <a:srcRect/>
          <a:stretch>
            <a:fillRect/>
          </a:stretch>
        </p:blipFill>
        <p:spPr bwMode="auto">
          <a:xfrm>
            <a:off x="152400" y="5029200"/>
            <a:ext cx="2590800" cy="83727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srcRect/>
          <a:stretch>
            <a:fillRect/>
          </a:stretch>
        </p:blipFill>
        <p:spPr bwMode="auto">
          <a:xfrm>
            <a:off x="152401" y="1218568"/>
            <a:ext cx="8910826" cy="449246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Grp="1" noChangeAspect="1" noChangeArrowheads="1"/>
          </p:cNvPicPr>
          <p:nvPr>
            <p:ph idx="1"/>
          </p:nvPr>
        </p:nvPicPr>
        <p:blipFill>
          <a:blip r:embed="rId2"/>
          <a:srcRect/>
          <a:stretch>
            <a:fillRect/>
          </a:stretch>
        </p:blipFill>
        <p:spPr bwMode="auto">
          <a:xfrm>
            <a:off x="838200" y="0"/>
            <a:ext cx="7620000" cy="3978088"/>
          </a:xfrm>
          <a:prstGeom prst="rect">
            <a:avLst/>
          </a:prstGeom>
          <a:noFill/>
          <a:ln w="9525">
            <a:noFill/>
            <a:miter lim="800000"/>
            <a:headEnd/>
            <a:tailEnd/>
          </a:ln>
          <a:effectLst/>
        </p:spPr>
      </p:pic>
      <p:pic>
        <p:nvPicPr>
          <p:cNvPr id="8196" name="Picture 4"/>
          <p:cNvPicPr>
            <a:picLocks noChangeAspect="1" noChangeArrowheads="1"/>
          </p:cNvPicPr>
          <p:nvPr/>
        </p:nvPicPr>
        <p:blipFill>
          <a:blip r:embed="rId3"/>
          <a:srcRect/>
          <a:stretch>
            <a:fillRect/>
          </a:stretch>
        </p:blipFill>
        <p:spPr bwMode="auto">
          <a:xfrm>
            <a:off x="4419600" y="4108076"/>
            <a:ext cx="4562475" cy="1073524"/>
          </a:xfrm>
          <a:prstGeom prst="rect">
            <a:avLst/>
          </a:prstGeom>
          <a:noFill/>
          <a:ln w="9525">
            <a:noFill/>
            <a:miter lim="800000"/>
            <a:headEnd/>
            <a:tailEnd/>
          </a:ln>
          <a:effectLst/>
        </p:spPr>
      </p:pic>
      <p:pic>
        <p:nvPicPr>
          <p:cNvPr id="8197" name="Picture 5"/>
          <p:cNvPicPr>
            <a:picLocks noChangeAspect="1" noChangeArrowheads="1"/>
          </p:cNvPicPr>
          <p:nvPr/>
        </p:nvPicPr>
        <p:blipFill>
          <a:blip r:embed="rId4"/>
          <a:srcRect/>
          <a:stretch>
            <a:fillRect/>
          </a:stretch>
        </p:blipFill>
        <p:spPr bwMode="auto">
          <a:xfrm>
            <a:off x="161282" y="4108076"/>
            <a:ext cx="4181116" cy="1714500"/>
          </a:xfrm>
          <a:prstGeom prst="rect">
            <a:avLst/>
          </a:prstGeom>
          <a:noFill/>
          <a:ln w="9525">
            <a:noFill/>
            <a:miter lim="800000"/>
            <a:headEnd/>
            <a:tailEnd/>
          </a:ln>
          <a:effectLst/>
        </p:spPr>
      </p:pic>
      <p:pic>
        <p:nvPicPr>
          <p:cNvPr id="8198" name="Picture 6"/>
          <p:cNvPicPr>
            <a:picLocks noChangeAspect="1" noChangeArrowheads="1"/>
          </p:cNvPicPr>
          <p:nvPr/>
        </p:nvPicPr>
        <p:blipFill>
          <a:blip r:embed="rId5"/>
          <a:srcRect/>
          <a:stretch>
            <a:fillRect/>
          </a:stretch>
        </p:blipFill>
        <p:spPr bwMode="auto">
          <a:xfrm>
            <a:off x="4419600" y="5181600"/>
            <a:ext cx="4639677" cy="1143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Grp="1" noChangeAspect="1" noChangeArrowheads="1"/>
          </p:cNvPicPr>
          <p:nvPr>
            <p:ph idx="1"/>
          </p:nvPr>
        </p:nvPicPr>
        <p:blipFill>
          <a:blip r:embed="rId2"/>
          <a:srcRect/>
          <a:stretch>
            <a:fillRect/>
          </a:stretch>
        </p:blipFill>
        <p:spPr bwMode="auto">
          <a:xfrm>
            <a:off x="481263" y="36660"/>
            <a:ext cx="8077200" cy="4010073"/>
          </a:xfrm>
          <a:prstGeom prst="rect">
            <a:avLst/>
          </a:prstGeom>
          <a:noFill/>
          <a:ln w="9525">
            <a:noFill/>
            <a:miter lim="800000"/>
            <a:headEnd/>
            <a:tailEnd/>
          </a:ln>
          <a:effectLst/>
        </p:spPr>
      </p:pic>
      <p:pic>
        <p:nvPicPr>
          <p:cNvPr id="9220" name="Picture 4"/>
          <p:cNvPicPr>
            <a:picLocks noChangeAspect="1" noChangeArrowheads="1"/>
          </p:cNvPicPr>
          <p:nvPr/>
        </p:nvPicPr>
        <p:blipFill>
          <a:blip r:embed="rId3"/>
          <a:srcRect/>
          <a:stretch>
            <a:fillRect/>
          </a:stretch>
        </p:blipFill>
        <p:spPr bwMode="auto">
          <a:xfrm>
            <a:off x="533400" y="4190999"/>
            <a:ext cx="7772400" cy="1127295"/>
          </a:xfrm>
          <a:prstGeom prst="rect">
            <a:avLst/>
          </a:prstGeom>
          <a:noFill/>
          <a:ln w="9525">
            <a:noFill/>
            <a:miter lim="800000"/>
            <a:headEnd/>
            <a:tailEnd/>
          </a:ln>
          <a:effectLst/>
        </p:spPr>
      </p:pic>
      <p:pic>
        <p:nvPicPr>
          <p:cNvPr id="9221" name="Picture 5"/>
          <p:cNvPicPr>
            <a:picLocks noChangeAspect="1" noChangeArrowheads="1"/>
          </p:cNvPicPr>
          <p:nvPr/>
        </p:nvPicPr>
        <p:blipFill>
          <a:blip r:embed="rId4"/>
          <a:srcRect/>
          <a:stretch>
            <a:fillRect/>
          </a:stretch>
        </p:blipFill>
        <p:spPr bwMode="auto">
          <a:xfrm>
            <a:off x="457200" y="5490634"/>
            <a:ext cx="8001000" cy="11112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Grp="1" noChangeAspect="1" noChangeArrowheads="1"/>
          </p:cNvPicPr>
          <p:nvPr>
            <p:ph idx="1"/>
          </p:nvPr>
        </p:nvPicPr>
        <p:blipFill>
          <a:blip r:embed="rId2"/>
          <a:srcRect/>
          <a:stretch>
            <a:fillRect/>
          </a:stretch>
        </p:blipFill>
        <p:spPr bwMode="auto">
          <a:xfrm>
            <a:off x="228600" y="603354"/>
            <a:ext cx="8763000" cy="564504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162110" y="762000"/>
            <a:ext cx="8852372" cy="520811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p:cNvPicPr>
            <a:picLocks noGrp="1" noChangeAspect="1" noChangeArrowheads="1"/>
          </p:cNvPicPr>
          <p:nvPr>
            <p:ph idx="1"/>
          </p:nvPr>
        </p:nvPicPr>
        <p:blipFill>
          <a:blip r:embed="rId2"/>
          <a:srcRect/>
          <a:stretch>
            <a:fillRect/>
          </a:stretch>
        </p:blipFill>
        <p:spPr bwMode="auto">
          <a:xfrm>
            <a:off x="533400" y="-46264"/>
            <a:ext cx="5943600" cy="4363357"/>
          </a:xfrm>
          <a:prstGeom prst="rect">
            <a:avLst/>
          </a:prstGeom>
          <a:noFill/>
          <a:ln w="9525">
            <a:noFill/>
            <a:miter lim="800000"/>
            <a:headEnd/>
            <a:tailEnd/>
          </a:ln>
          <a:effectLst/>
        </p:spPr>
      </p:pic>
      <p:pic>
        <p:nvPicPr>
          <p:cNvPr id="11266" name="Picture 2"/>
          <p:cNvPicPr>
            <a:picLocks noChangeAspect="1" noChangeArrowheads="1"/>
          </p:cNvPicPr>
          <p:nvPr/>
        </p:nvPicPr>
        <p:blipFill>
          <a:blip r:embed="rId3"/>
          <a:srcRect/>
          <a:stretch>
            <a:fillRect/>
          </a:stretch>
        </p:blipFill>
        <p:spPr bwMode="auto">
          <a:xfrm>
            <a:off x="2667001" y="4344710"/>
            <a:ext cx="6477000" cy="222754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Grp="1" noChangeAspect="1" noChangeArrowheads="1"/>
          </p:cNvPicPr>
          <p:nvPr>
            <p:ph idx="1"/>
          </p:nvPr>
        </p:nvPicPr>
        <p:blipFill>
          <a:blip r:embed="rId2"/>
          <a:srcRect/>
          <a:stretch>
            <a:fillRect/>
          </a:stretch>
        </p:blipFill>
        <p:spPr bwMode="auto">
          <a:xfrm>
            <a:off x="76200" y="195714"/>
            <a:ext cx="8832376" cy="3352800"/>
          </a:xfrm>
          <a:prstGeom prst="rect">
            <a:avLst/>
          </a:prstGeom>
          <a:noFill/>
          <a:ln w="9525">
            <a:noFill/>
            <a:miter lim="800000"/>
            <a:headEnd/>
            <a:tailEnd/>
          </a:ln>
          <a:effectLst/>
        </p:spPr>
      </p:pic>
      <p:pic>
        <p:nvPicPr>
          <p:cNvPr id="12291" name="Picture 3"/>
          <p:cNvPicPr>
            <a:picLocks noChangeAspect="1" noChangeArrowheads="1"/>
          </p:cNvPicPr>
          <p:nvPr/>
        </p:nvPicPr>
        <p:blipFill>
          <a:blip r:embed="rId3"/>
          <a:srcRect/>
          <a:stretch>
            <a:fillRect/>
          </a:stretch>
        </p:blipFill>
        <p:spPr bwMode="auto">
          <a:xfrm>
            <a:off x="228600" y="3581400"/>
            <a:ext cx="8649098" cy="313766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Grp="1" noChangeAspect="1" noChangeArrowheads="1"/>
          </p:cNvPicPr>
          <p:nvPr>
            <p:ph idx="1"/>
          </p:nvPr>
        </p:nvPicPr>
        <p:blipFill>
          <a:blip r:embed="rId2"/>
          <a:srcRect/>
          <a:stretch>
            <a:fillRect/>
          </a:stretch>
        </p:blipFill>
        <p:spPr bwMode="auto">
          <a:xfrm>
            <a:off x="156410" y="304800"/>
            <a:ext cx="8987590" cy="1600200"/>
          </a:xfrm>
          <a:prstGeom prst="rect">
            <a:avLst/>
          </a:prstGeom>
          <a:noFill/>
          <a:ln w="9525">
            <a:noFill/>
            <a:miter lim="800000"/>
            <a:headEnd/>
            <a:tailEnd/>
          </a:ln>
          <a:effectLst/>
        </p:spPr>
      </p:pic>
      <p:pic>
        <p:nvPicPr>
          <p:cNvPr id="13315" name="Picture 3"/>
          <p:cNvPicPr>
            <a:picLocks noChangeAspect="1" noChangeArrowheads="1"/>
          </p:cNvPicPr>
          <p:nvPr/>
        </p:nvPicPr>
        <p:blipFill>
          <a:blip r:embed="rId3"/>
          <a:srcRect/>
          <a:stretch>
            <a:fillRect/>
          </a:stretch>
        </p:blipFill>
        <p:spPr bwMode="auto">
          <a:xfrm>
            <a:off x="3200400" y="2133600"/>
            <a:ext cx="5751825" cy="2590800"/>
          </a:xfrm>
          <a:prstGeom prst="rect">
            <a:avLst/>
          </a:prstGeom>
          <a:noFill/>
          <a:ln w="9525">
            <a:noFill/>
            <a:miter lim="800000"/>
            <a:headEnd/>
            <a:tailEnd/>
          </a:ln>
          <a:effectLst/>
        </p:spPr>
      </p:pic>
      <p:pic>
        <p:nvPicPr>
          <p:cNvPr id="13316" name="Picture 4"/>
          <p:cNvPicPr>
            <a:picLocks noChangeAspect="1" noChangeArrowheads="1"/>
          </p:cNvPicPr>
          <p:nvPr/>
        </p:nvPicPr>
        <p:blipFill>
          <a:blip r:embed="rId4"/>
          <a:srcRect/>
          <a:stretch>
            <a:fillRect/>
          </a:stretch>
        </p:blipFill>
        <p:spPr bwMode="auto">
          <a:xfrm>
            <a:off x="0" y="2590800"/>
            <a:ext cx="2971800" cy="1540924"/>
          </a:xfrm>
          <a:prstGeom prst="rect">
            <a:avLst/>
          </a:prstGeom>
          <a:noFill/>
          <a:ln w="9525">
            <a:noFill/>
            <a:miter lim="800000"/>
            <a:headEnd/>
            <a:tailEnd/>
          </a:ln>
          <a:effectLst/>
        </p:spPr>
      </p:pic>
      <p:pic>
        <p:nvPicPr>
          <p:cNvPr id="13317" name="Picture 5"/>
          <p:cNvPicPr>
            <a:picLocks noChangeAspect="1" noChangeArrowheads="1"/>
          </p:cNvPicPr>
          <p:nvPr/>
        </p:nvPicPr>
        <p:blipFill>
          <a:blip r:embed="rId5"/>
          <a:srcRect/>
          <a:stretch>
            <a:fillRect/>
          </a:stretch>
        </p:blipFill>
        <p:spPr bwMode="auto">
          <a:xfrm>
            <a:off x="228600" y="5029200"/>
            <a:ext cx="6553200" cy="162141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2"/>
          <a:srcRect/>
          <a:stretch>
            <a:fillRect/>
          </a:stretch>
        </p:blipFill>
        <p:spPr bwMode="auto">
          <a:xfrm>
            <a:off x="-776" y="685800"/>
            <a:ext cx="8884206" cy="4419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Grp="1" noChangeAspect="1" noChangeArrowheads="1"/>
          </p:cNvPicPr>
          <p:nvPr>
            <p:ph idx="1"/>
          </p:nvPr>
        </p:nvPicPr>
        <p:blipFill>
          <a:blip r:embed="rId2"/>
          <a:srcRect/>
          <a:stretch>
            <a:fillRect/>
          </a:stretch>
        </p:blipFill>
        <p:spPr bwMode="auto">
          <a:xfrm>
            <a:off x="228600" y="304800"/>
            <a:ext cx="8686800" cy="6248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Grp="1" noChangeAspect="1" noChangeArrowheads="1"/>
          </p:cNvPicPr>
          <p:nvPr>
            <p:ph idx="1"/>
          </p:nvPr>
        </p:nvPicPr>
        <p:blipFill>
          <a:blip r:embed="rId2"/>
          <a:srcRect/>
          <a:stretch>
            <a:fillRect/>
          </a:stretch>
        </p:blipFill>
        <p:spPr bwMode="auto">
          <a:xfrm>
            <a:off x="211147" y="987382"/>
            <a:ext cx="8475653" cy="513878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Grp="1" noChangeAspect="1" noChangeArrowheads="1"/>
          </p:cNvPicPr>
          <p:nvPr>
            <p:ph idx="1"/>
          </p:nvPr>
        </p:nvPicPr>
        <p:blipFill>
          <a:blip r:embed="rId2"/>
          <a:srcRect/>
          <a:stretch>
            <a:fillRect/>
          </a:stretch>
        </p:blipFill>
        <p:spPr bwMode="auto">
          <a:xfrm>
            <a:off x="152400" y="914400"/>
            <a:ext cx="8991600" cy="482637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8229600" cy="1143000"/>
          </a:xfrm>
        </p:spPr>
        <p:txBody>
          <a:bodyPr>
            <a:normAutofit/>
          </a:bodyPr>
          <a:lstStyle/>
          <a:p>
            <a:r>
              <a:rPr lang="en-IN" sz="4000" dirty="0" smtClean="0">
                <a:solidFill>
                  <a:srgbClr val="FF0000"/>
                </a:solidFill>
                <a:latin typeface="Times New Roman" pitchFamily="18" charset="0"/>
                <a:cs typeface="Times New Roman" pitchFamily="18" charset="0"/>
              </a:rPr>
              <a:t>Introduction to PIG</a:t>
            </a:r>
            <a:endParaRPr lang="en-US" sz="40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152400" y="1371600"/>
            <a:ext cx="8839200" cy="4754563"/>
          </a:xfrm>
        </p:spPr>
        <p:txBody>
          <a:bodyPr>
            <a:normAutofit/>
          </a:bodyPr>
          <a:lstStyle/>
          <a:p>
            <a:pPr algn="just"/>
            <a:r>
              <a:rPr lang="en-GB" sz="2400" dirty="0" smtClean="0">
                <a:latin typeface="Times New Roman" pitchFamily="18" charset="0"/>
                <a:cs typeface="Times New Roman" pitchFamily="18" charset="0"/>
              </a:rPr>
              <a:t>It is a tool/platform which is used to analyze larger sets of data representing them as data flows.</a:t>
            </a:r>
          </a:p>
          <a:p>
            <a:pPr algn="just"/>
            <a:r>
              <a:rPr lang="en-GB" sz="2400" dirty="0" smtClean="0">
                <a:latin typeface="Times New Roman" pitchFamily="18" charset="0"/>
                <a:cs typeface="Times New Roman" pitchFamily="18" charset="0"/>
              </a:rPr>
              <a:t>Pig is a high-level data flow platform for executing Map Reduce programs of Hadoop. </a:t>
            </a:r>
          </a:p>
          <a:p>
            <a:pPr algn="just"/>
            <a:r>
              <a:rPr lang="en-GB" sz="2400" dirty="0" smtClean="0">
                <a:latin typeface="Times New Roman" pitchFamily="18" charset="0"/>
                <a:cs typeface="Times New Roman" pitchFamily="18" charset="0"/>
              </a:rPr>
              <a:t>It was developed by Yahoo. The language for Pig is pig Latin.</a:t>
            </a:r>
          </a:p>
          <a:p>
            <a:pPr algn="just"/>
            <a:r>
              <a:rPr lang="en-GB" sz="2400" dirty="0" smtClean="0">
                <a:latin typeface="Times New Roman" pitchFamily="18" charset="0"/>
                <a:cs typeface="Times New Roman" pitchFamily="18" charset="0"/>
              </a:rPr>
              <a:t>Pig is generally used with </a:t>
            </a:r>
            <a:r>
              <a:rPr lang="en-GB" sz="2400" b="1" dirty="0" smtClean="0">
                <a:latin typeface="Times New Roman" pitchFamily="18" charset="0"/>
                <a:cs typeface="Times New Roman" pitchFamily="18" charset="0"/>
              </a:rPr>
              <a:t>Hadoop</a:t>
            </a:r>
            <a:r>
              <a:rPr lang="en-GB" sz="2400" dirty="0" smtClean="0">
                <a:latin typeface="Times New Roman" pitchFamily="18" charset="0"/>
                <a:cs typeface="Times New Roman" pitchFamily="18" charset="0"/>
              </a:rPr>
              <a:t>; we can perform all the data manipulation operations in Hadoop using Apache Pig.</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381000"/>
            <a:ext cx="8839200" cy="5745163"/>
          </a:xfrm>
        </p:spPr>
        <p:txBody>
          <a:bodyPr>
            <a:normAutofit/>
          </a:bodyPr>
          <a:lstStyle/>
          <a:p>
            <a:pPr algn="just"/>
            <a:r>
              <a:rPr lang="en-GB" sz="2400" dirty="0" smtClean="0">
                <a:latin typeface="Times New Roman" pitchFamily="18" charset="0"/>
                <a:cs typeface="Times New Roman" pitchFamily="18" charset="0"/>
              </a:rPr>
              <a:t>To write data analysis programs, Pig provides a high-level language known as </a:t>
            </a:r>
            <a:r>
              <a:rPr lang="en-GB" sz="2400" b="1" dirty="0" smtClean="0">
                <a:latin typeface="Times New Roman" pitchFamily="18" charset="0"/>
                <a:cs typeface="Times New Roman" pitchFamily="18" charset="0"/>
              </a:rPr>
              <a:t>Pig Latin</a:t>
            </a:r>
            <a:r>
              <a:rPr lang="en-GB" sz="2400" dirty="0" smtClean="0">
                <a:latin typeface="Times New Roman" pitchFamily="18" charset="0"/>
                <a:cs typeface="Times New Roman" pitchFamily="18" charset="0"/>
              </a:rPr>
              <a:t>. </a:t>
            </a:r>
          </a:p>
          <a:p>
            <a:pPr algn="just"/>
            <a:r>
              <a:rPr lang="en-GB" sz="2400" dirty="0" smtClean="0">
                <a:latin typeface="Times New Roman" pitchFamily="18" charset="0"/>
                <a:cs typeface="Times New Roman" pitchFamily="18" charset="0"/>
              </a:rPr>
              <a:t>This language provides various operators using which programmers can develop their own functions for reading, writing, and processing data.</a:t>
            </a:r>
          </a:p>
          <a:p>
            <a:pPr algn="just"/>
            <a:r>
              <a:rPr lang="en-GB" sz="2400" dirty="0" smtClean="0">
                <a:latin typeface="Times New Roman" pitchFamily="18" charset="0"/>
                <a:cs typeface="Times New Roman" pitchFamily="18" charset="0"/>
              </a:rPr>
              <a:t>To analyze data using </a:t>
            </a:r>
            <a:r>
              <a:rPr lang="en-GB" sz="2400" b="1" dirty="0" smtClean="0">
                <a:latin typeface="Times New Roman" pitchFamily="18" charset="0"/>
                <a:cs typeface="Times New Roman" pitchFamily="18" charset="0"/>
              </a:rPr>
              <a:t>Apache Pig</a:t>
            </a:r>
            <a:r>
              <a:rPr lang="en-GB" sz="2400" dirty="0" smtClean="0">
                <a:latin typeface="Times New Roman" pitchFamily="18" charset="0"/>
                <a:cs typeface="Times New Roman" pitchFamily="18" charset="0"/>
              </a:rPr>
              <a:t>, programmers need to write scripts using Pig Latin language. </a:t>
            </a:r>
          </a:p>
          <a:p>
            <a:pPr algn="just"/>
            <a:r>
              <a:rPr lang="en-GB" sz="2400" dirty="0" smtClean="0">
                <a:latin typeface="Times New Roman" pitchFamily="18" charset="0"/>
                <a:cs typeface="Times New Roman" pitchFamily="18" charset="0"/>
              </a:rPr>
              <a:t>All these scripts are internally converted to Map and Reduce tasks. </a:t>
            </a:r>
          </a:p>
          <a:p>
            <a:pPr algn="just"/>
            <a:r>
              <a:rPr lang="en-GB" sz="2400" dirty="0" smtClean="0">
                <a:latin typeface="Times New Roman" pitchFamily="18" charset="0"/>
                <a:cs typeface="Times New Roman" pitchFamily="18" charset="0"/>
              </a:rPr>
              <a:t>Apache Pig has a component known as </a:t>
            </a:r>
            <a:r>
              <a:rPr lang="en-GB" sz="2400" b="1" dirty="0" smtClean="0">
                <a:latin typeface="Times New Roman" pitchFamily="18" charset="0"/>
                <a:cs typeface="Times New Roman" pitchFamily="18" charset="0"/>
              </a:rPr>
              <a:t>Pig Engine</a:t>
            </a:r>
            <a:r>
              <a:rPr lang="en-GB" sz="2400" dirty="0" smtClean="0">
                <a:latin typeface="Times New Roman" pitchFamily="18" charset="0"/>
                <a:cs typeface="Times New Roman" pitchFamily="18" charset="0"/>
              </a:rPr>
              <a:t> that accepts the Pig Latin scripts as input and converts those scripts into MapReduce jobs.</a:t>
            </a:r>
          </a:p>
          <a:p>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839200" cy="6477000"/>
          </a:xfrm>
        </p:spPr>
        <p:txBody>
          <a:bodyPr>
            <a:normAutofit/>
          </a:bodyPr>
          <a:lstStyle/>
          <a:p>
            <a:pPr algn="just"/>
            <a:r>
              <a:rPr lang="en-GB" sz="2600" dirty="0" smtClean="0">
                <a:latin typeface="Times New Roman" pitchFamily="18" charset="0"/>
                <a:cs typeface="Times New Roman" pitchFamily="18" charset="0"/>
              </a:rPr>
              <a:t>Apache Pig uses </a:t>
            </a:r>
            <a:r>
              <a:rPr lang="en-GB" sz="2600" b="1" dirty="0" smtClean="0">
                <a:latin typeface="Times New Roman" pitchFamily="18" charset="0"/>
                <a:cs typeface="Times New Roman" pitchFamily="18" charset="0"/>
              </a:rPr>
              <a:t>multi-query approach</a:t>
            </a:r>
            <a:r>
              <a:rPr lang="en-GB" sz="2600" dirty="0" smtClean="0">
                <a:latin typeface="Times New Roman" pitchFamily="18" charset="0"/>
                <a:cs typeface="Times New Roman" pitchFamily="18" charset="0"/>
              </a:rPr>
              <a:t>, thereby reducing the length of codes. </a:t>
            </a:r>
          </a:p>
          <a:p>
            <a:pPr algn="just"/>
            <a:r>
              <a:rPr lang="en-GB" sz="2600" dirty="0" smtClean="0">
                <a:latin typeface="Times New Roman" pitchFamily="18" charset="0"/>
                <a:cs typeface="Times New Roman" pitchFamily="18" charset="0"/>
              </a:rPr>
              <a:t>For example, an operation that would require you to type 200 lines of code (LoC) in Java can be easily done by typing as less as just 10 LoC in Apache Pig.</a:t>
            </a:r>
          </a:p>
          <a:p>
            <a:pPr algn="just"/>
            <a:r>
              <a:rPr lang="en-GB" sz="2600" dirty="0" smtClean="0">
                <a:latin typeface="Times New Roman" pitchFamily="18" charset="0"/>
                <a:cs typeface="Times New Roman" pitchFamily="18" charset="0"/>
              </a:rPr>
              <a:t>Ultimately Apache Pig reduces the development time by almost 16 times.</a:t>
            </a:r>
          </a:p>
          <a:p>
            <a:pPr algn="just"/>
            <a:r>
              <a:rPr lang="en-GB" sz="2600" dirty="0" smtClean="0">
                <a:latin typeface="Times New Roman" pitchFamily="18" charset="0"/>
                <a:cs typeface="Times New Roman" pitchFamily="18" charset="0"/>
              </a:rPr>
              <a:t>Pig Latin is </a:t>
            </a:r>
            <a:r>
              <a:rPr lang="en-GB" sz="2600" b="1" dirty="0" smtClean="0">
                <a:latin typeface="Times New Roman" pitchFamily="18" charset="0"/>
                <a:cs typeface="Times New Roman" pitchFamily="18" charset="0"/>
              </a:rPr>
              <a:t>SQL-like language</a:t>
            </a:r>
            <a:r>
              <a:rPr lang="en-GB" sz="2600" dirty="0" smtClean="0">
                <a:latin typeface="Times New Roman" pitchFamily="18" charset="0"/>
                <a:cs typeface="Times New Roman" pitchFamily="18" charset="0"/>
              </a:rPr>
              <a:t> and it is easy to learn Apache Pig when you are familiar with SQL.</a:t>
            </a:r>
          </a:p>
          <a:p>
            <a:pPr algn="just"/>
            <a:r>
              <a:rPr lang="en-GB" sz="2600" dirty="0" smtClean="0">
                <a:latin typeface="Times New Roman" pitchFamily="18" charset="0"/>
                <a:cs typeface="Times New Roman" pitchFamily="18" charset="0"/>
              </a:rPr>
              <a:t>Apache Pig provides many built-in operators to support data operations like joins, filters, ordering, etc. </a:t>
            </a:r>
          </a:p>
          <a:p>
            <a:pPr algn="just"/>
            <a:r>
              <a:rPr lang="en-GB" sz="2600" dirty="0" smtClean="0">
                <a:latin typeface="Times New Roman" pitchFamily="18" charset="0"/>
                <a:cs typeface="Times New Roman" pitchFamily="18" charset="0"/>
              </a:rPr>
              <a:t>In addition, it also provides nested data types like tuples, bags, and maps that are missing from MapReduce.</a:t>
            </a:r>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0" y="762000"/>
            <a:ext cx="8878917" cy="53641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609600"/>
          </a:xfrm>
        </p:spPr>
        <p:txBody>
          <a:bodyPr>
            <a:normAutofit fontScale="90000"/>
          </a:bodyPr>
          <a:lstStyle/>
          <a:p>
            <a:r>
              <a:rPr lang="en-GB" dirty="0" smtClean="0"/>
              <a:t/>
            </a:r>
            <a:br>
              <a:rPr lang="en-GB" dirty="0" smtClean="0"/>
            </a:br>
            <a:r>
              <a:rPr lang="en-GB" sz="3600" b="1" dirty="0" smtClean="0">
                <a:solidFill>
                  <a:srgbClr val="FF0000"/>
                </a:solidFill>
                <a:latin typeface="Times New Roman" pitchFamily="18" charset="0"/>
                <a:cs typeface="Times New Roman" pitchFamily="18" charset="0"/>
              </a:rPr>
              <a:t>Features of Pig</a:t>
            </a:r>
            <a:br>
              <a:rPr lang="en-GB" sz="3600" b="1" dirty="0" smtClean="0">
                <a:solidFill>
                  <a:srgbClr val="FF0000"/>
                </a:solidFill>
                <a:latin typeface="Times New Roman" pitchFamily="18" charset="0"/>
                <a:cs typeface="Times New Roman" pitchFamily="18" charset="0"/>
              </a:rPr>
            </a:br>
            <a:endParaRPr lang="en-US" sz="3600"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228600" y="838200"/>
            <a:ext cx="8763000" cy="5715000"/>
          </a:xfrm>
        </p:spPr>
        <p:txBody>
          <a:bodyPr>
            <a:normAutofit fontScale="77500" lnSpcReduction="20000"/>
          </a:bodyPr>
          <a:lstStyle/>
          <a:p>
            <a:pPr algn="just"/>
            <a:r>
              <a:rPr lang="en-GB" b="1" dirty="0" smtClean="0">
                <a:latin typeface="Times New Roman" pitchFamily="18" charset="0"/>
                <a:cs typeface="Times New Roman" pitchFamily="18" charset="0"/>
              </a:rPr>
              <a:t>Rich set of operators</a:t>
            </a:r>
            <a:r>
              <a:rPr lang="en-GB" dirty="0" smtClean="0">
                <a:latin typeface="Times New Roman" pitchFamily="18" charset="0"/>
                <a:cs typeface="Times New Roman" pitchFamily="18" charset="0"/>
              </a:rPr>
              <a:t> − It provides many operators to perform operations like join, sort, filer, etc.</a:t>
            </a:r>
          </a:p>
          <a:p>
            <a:pPr algn="just"/>
            <a:r>
              <a:rPr lang="en-GB" b="1" dirty="0" smtClean="0">
                <a:latin typeface="Times New Roman" pitchFamily="18" charset="0"/>
                <a:cs typeface="Times New Roman" pitchFamily="18" charset="0"/>
              </a:rPr>
              <a:t>Ease of programming</a:t>
            </a:r>
            <a:r>
              <a:rPr lang="en-GB" dirty="0" smtClean="0">
                <a:latin typeface="Times New Roman" pitchFamily="18" charset="0"/>
                <a:cs typeface="Times New Roman" pitchFamily="18" charset="0"/>
              </a:rPr>
              <a:t> − Pig Latin is similar to SQL and it is easy to write a Pig script if you are good at SQL.</a:t>
            </a:r>
          </a:p>
          <a:p>
            <a:pPr algn="just"/>
            <a:r>
              <a:rPr lang="en-GB" b="1" dirty="0" smtClean="0">
                <a:latin typeface="Times New Roman" pitchFamily="18" charset="0"/>
                <a:cs typeface="Times New Roman" pitchFamily="18" charset="0"/>
              </a:rPr>
              <a:t>Optimization opportunities</a:t>
            </a:r>
            <a:r>
              <a:rPr lang="en-GB" dirty="0" smtClean="0">
                <a:latin typeface="Times New Roman" pitchFamily="18" charset="0"/>
                <a:cs typeface="Times New Roman" pitchFamily="18" charset="0"/>
              </a:rPr>
              <a:t> − The tasks in Apache Pig optimize their execution automatically, so the programmers need to focus only on semantics of the language.</a:t>
            </a:r>
          </a:p>
          <a:p>
            <a:pPr algn="just"/>
            <a:r>
              <a:rPr lang="en-GB" b="1" dirty="0" smtClean="0">
                <a:latin typeface="Times New Roman" pitchFamily="18" charset="0"/>
                <a:cs typeface="Times New Roman" pitchFamily="18" charset="0"/>
              </a:rPr>
              <a:t>Extensibility</a:t>
            </a:r>
            <a:r>
              <a:rPr lang="en-GB" dirty="0" smtClean="0">
                <a:latin typeface="Times New Roman" pitchFamily="18" charset="0"/>
                <a:cs typeface="Times New Roman" pitchFamily="18" charset="0"/>
              </a:rPr>
              <a:t> − Using the existing operators, users can develop their own functions to read, process, and write data.</a:t>
            </a:r>
          </a:p>
          <a:p>
            <a:pPr algn="just"/>
            <a:r>
              <a:rPr lang="en-GB" b="1" dirty="0" smtClean="0">
                <a:latin typeface="Times New Roman" pitchFamily="18" charset="0"/>
                <a:cs typeface="Times New Roman" pitchFamily="18" charset="0"/>
              </a:rPr>
              <a:t>UDF’s</a:t>
            </a:r>
            <a:r>
              <a:rPr lang="en-GB" dirty="0" smtClean="0">
                <a:latin typeface="Times New Roman" pitchFamily="18" charset="0"/>
                <a:cs typeface="Times New Roman" pitchFamily="18" charset="0"/>
              </a:rPr>
              <a:t> − Pig provides the facility to create </a:t>
            </a:r>
            <a:r>
              <a:rPr lang="en-GB" b="1" dirty="0" smtClean="0">
                <a:latin typeface="Times New Roman" pitchFamily="18" charset="0"/>
                <a:cs typeface="Times New Roman" pitchFamily="18" charset="0"/>
              </a:rPr>
              <a:t>User-defined Functions</a:t>
            </a:r>
            <a:r>
              <a:rPr lang="en-GB" dirty="0" smtClean="0">
                <a:latin typeface="Times New Roman" pitchFamily="18" charset="0"/>
                <a:cs typeface="Times New Roman" pitchFamily="18" charset="0"/>
              </a:rPr>
              <a:t> in other programming languages such as Java and invoke or embed them in Pig Scripts.</a:t>
            </a:r>
          </a:p>
          <a:p>
            <a:pPr algn="just"/>
            <a:r>
              <a:rPr lang="en-GB" b="1" dirty="0" smtClean="0">
                <a:latin typeface="Times New Roman" pitchFamily="18" charset="0"/>
                <a:cs typeface="Times New Roman" pitchFamily="18" charset="0"/>
              </a:rPr>
              <a:t>Handles all kinds of data</a:t>
            </a:r>
            <a:r>
              <a:rPr lang="en-GB" dirty="0" smtClean="0">
                <a:latin typeface="Times New Roman" pitchFamily="18" charset="0"/>
                <a:cs typeface="Times New Roman" pitchFamily="18" charset="0"/>
              </a:rPr>
              <a:t> − Apache Pig analyzes all kinds of data, both structured as well as unstructured. It stores the results in HDFS.</a:t>
            </a:r>
          </a:p>
          <a:p>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8229600" cy="914400"/>
          </a:xfrm>
        </p:spPr>
        <p:txBody>
          <a:bodyPr>
            <a:normAutofit/>
          </a:bodyPr>
          <a:lstStyle/>
          <a:p>
            <a:r>
              <a:rPr lang="en-IN" sz="3200" b="1" dirty="0" smtClean="0">
                <a:solidFill>
                  <a:srgbClr val="FF0000"/>
                </a:solidFill>
                <a:latin typeface="Times New Roman" pitchFamily="18" charset="0"/>
                <a:cs typeface="Times New Roman" pitchFamily="18" charset="0"/>
              </a:rPr>
              <a:t>Configuring PIG</a:t>
            </a:r>
            <a:endParaRPr lang="en-US" sz="3200"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152400" y="914400"/>
            <a:ext cx="8839200" cy="5638800"/>
          </a:xfrm>
        </p:spPr>
        <p:txBody>
          <a:bodyPr>
            <a:normAutofit/>
          </a:bodyPr>
          <a:lstStyle/>
          <a:p>
            <a:pPr>
              <a:buNone/>
            </a:pPr>
            <a:r>
              <a:rPr lang="en-GB" sz="2400" dirty="0" smtClean="0">
                <a:latin typeface="Times New Roman" pitchFamily="18" charset="0"/>
                <a:cs typeface="Times New Roman" pitchFamily="18" charset="0"/>
              </a:rPr>
              <a:t>Download Apache Pig</a:t>
            </a:r>
          </a:p>
          <a:p>
            <a:r>
              <a:rPr lang="en-GB" sz="2400" dirty="0" smtClean="0">
                <a:latin typeface="Times New Roman" pitchFamily="18" charset="0"/>
                <a:cs typeface="Times New Roman" pitchFamily="18" charset="0"/>
              </a:rPr>
              <a:t>First of all, download the latest version of Apache Pig from the following website − </a:t>
            </a:r>
            <a:r>
              <a:rPr lang="en-GB" sz="2400" dirty="0" smtClean="0">
                <a:latin typeface="Times New Roman" pitchFamily="18" charset="0"/>
                <a:cs typeface="Times New Roman" pitchFamily="18" charset="0"/>
                <a:hlinkClick r:id="rId2"/>
              </a:rPr>
              <a:t>https://pig.apache.org/</a:t>
            </a:r>
            <a:endParaRPr lang="en-GB" sz="2400" dirty="0" smtClean="0">
              <a:latin typeface="Times New Roman" pitchFamily="18" charset="0"/>
              <a:cs typeface="Times New Roman" pitchFamily="18" charset="0"/>
            </a:endParaRPr>
          </a:p>
          <a:p>
            <a:r>
              <a:rPr lang="en-GB" sz="2400" dirty="0" smtClean="0">
                <a:latin typeface="Times New Roman" pitchFamily="18" charset="0"/>
                <a:cs typeface="Times New Roman" pitchFamily="18" charset="0"/>
              </a:rPr>
              <a:t>Step 1</a:t>
            </a:r>
          </a:p>
          <a:p>
            <a:r>
              <a:rPr lang="en-GB" sz="2400" dirty="0" smtClean="0">
                <a:latin typeface="Times New Roman" pitchFamily="18" charset="0"/>
                <a:cs typeface="Times New Roman" pitchFamily="18" charset="0"/>
              </a:rPr>
              <a:t>Open the homepage of Apache Pig website. Under the section </a:t>
            </a:r>
            <a:r>
              <a:rPr lang="en-GB" sz="2400" b="1" dirty="0" smtClean="0">
                <a:latin typeface="Times New Roman" pitchFamily="18" charset="0"/>
                <a:cs typeface="Times New Roman" pitchFamily="18" charset="0"/>
              </a:rPr>
              <a:t>News,</a:t>
            </a:r>
            <a:r>
              <a:rPr lang="en-GB" sz="2400" dirty="0" smtClean="0">
                <a:latin typeface="Times New Roman" pitchFamily="18" charset="0"/>
                <a:cs typeface="Times New Roman" pitchFamily="18" charset="0"/>
              </a:rPr>
              <a:t> click on the link </a:t>
            </a:r>
            <a:r>
              <a:rPr lang="en-GB" sz="2400" b="1" dirty="0" smtClean="0">
                <a:latin typeface="Times New Roman" pitchFamily="18" charset="0"/>
                <a:cs typeface="Times New Roman" pitchFamily="18" charset="0"/>
              </a:rPr>
              <a:t>release page</a:t>
            </a:r>
            <a:r>
              <a:rPr lang="en-GB" sz="2400" dirty="0" smtClean="0">
                <a:latin typeface="Times New Roman" pitchFamily="18" charset="0"/>
                <a:cs typeface="Times New Roman" pitchFamily="18" charset="0"/>
              </a:rPr>
              <a:t> as shown in the following snapshot.</a:t>
            </a:r>
          </a:p>
          <a:p>
            <a:endParaRPr lang="en-US"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304800" y="381000"/>
            <a:ext cx="8415411" cy="6096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52400"/>
            <a:ext cx="8686800" cy="6400800"/>
          </a:xfrm>
        </p:spPr>
        <p:txBody>
          <a:bodyPr/>
          <a:lstStyle/>
          <a:p>
            <a:pPr algn="just">
              <a:buNone/>
            </a:pPr>
            <a:r>
              <a:rPr lang="en-GB" sz="2400" dirty="0" smtClean="0">
                <a:latin typeface="Times New Roman" pitchFamily="18" charset="0"/>
                <a:cs typeface="Times New Roman" pitchFamily="18" charset="0"/>
              </a:rPr>
              <a:t>Step 2</a:t>
            </a:r>
          </a:p>
          <a:p>
            <a:pPr algn="just"/>
            <a:r>
              <a:rPr lang="en-GB" sz="2400" dirty="0" smtClean="0">
                <a:latin typeface="Times New Roman" pitchFamily="18" charset="0"/>
                <a:cs typeface="Times New Roman" pitchFamily="18" charset="0"/>
              </a:rPr>
              <a:t>On clicking the specified link, you will be redirected to the </a:t>
            </a:r>
            <a:r>
              <a:rPr lang="en-GB" sz="2400" b="1" dirty="0" smtClean="0">
                <a:latin typeface="Times New Roman" pitchFamily="18" charset="0"/>
                <a:cs typeface="Times New Roman" pitchFamily="18" charset="0"/>
              </a:rPr>
              <a:t>Apache Pig Releases</a:t>
            </a:r>
            <a:r>
              <a:rPr lang="en-GB" sz="2400" dirty="0" smtClean="0">
                <a:latin typeface="Times New Roman" pitchFamily="18" charset="0"/>
                <a:cs typeface="Times New Roman" pitchFamily="18" charset="0"/>
              </a:rPr>
              <a:t> page. On this page, under the </a:t>
            </a:r>
            <a:r>
              <a:rPr lang="en-GB" sz="2400" b="1" dirty="0" smtClean="0">
                <a:latin typeface="Times New Roman" pitchFamily="18" charset="0"/>
                <a:cs typeface="Times New Roman" pitchFamily="18" charset="0"/>
              </a:rPr>
              <a:t>Download</a:t>
            </a:r>
            <a:r>
              <a:rPr lang="en-GB" sz="2400" dirty="0" smtClean="0">
                <a:latin typeface="Times New Roman" pitchFamily="18" charset="0"/>
                <a:cs typeface="Times New Roman" pitchFamily="18" charset="0"/>
              </a:rPr>
              <a:t> section, you will have two links, namely, </a:t>
            </a:r>
            <a:r>
              <a:rPr lang="en-GB" sz="2400" b="1" dirty="0" smtClean="0">
                <a:latin typeface="Times New Roman" pitchFamily="18" charset="0"/>
                <a:cs typeface="Times New Roman" pitchFamily="18" charset="0"/>
              </a:rPr>
              <a:t>Pig 0.8 and later</a:t>
            </a:r>
            <a:r>
              <a:rPr lang="en-GB" sz="2400" dirty="0" smtClean="0">
                <a:latin typeface="Times New Roman" pitchFamily="18" charset="0"/>
                <a:cs typeface="Times New Roman" pitchFamily="18" charset="0"/>
              </a:rPr>
              <a:t> and </a:t>
            </a:r>
            <a:r>
              <a:rPr lang="en-GB" sz="2400" b="1" dirty="0" smtClean="0">
                <a:latin typeface="Times New Roman" pitchFamily="18" charset="0"/>
                <a:cs typeface="Times New Roman" pitchFamily="18" charset="0"/>
              </a:rPr>
              <a:t>Pig 0.7 and before</a:t>
            </a:r>
            <a:r>
              <a:rPr lang="en-GB" sz="2400" dirty="0" smtClean="0">
                <a:latin typeface="Times New Roman" pitchFamily="18" charset="0"/>
                <a:cs typeface="Times New Roman" pitchFamily="18" charset="0"/>
              </a:rPr>
              <a:t>. Click on the link </a:t>
            </a:r>
            <a:r>
              <a:rPr lang="en-GB" sz="2400" b="1" dirty="0" smtClean="0">
                <a:latin typeface="Times New Roman" pitchFamily="18" charset="0"/>
                <a:cs typeface="Times New Roman" pitchFamily="18" charset="0"/>
              </a:rPr>
              <a:t>Pig 0.8 and later</a:t>
            </a:r>
            <a:r>
              <a:rPr lang="en-GB" sz="2400" dirty="0" smtClean="0">
                <a:latin typeface="Times New Roman" pitchFamily="18" charset="0"/>
                <a:cs typeface="Times New Roman" pitchFamily="18" charset="0"/>
              </a:rPr>
              <a:t>, then you will be redirected to the page having a set of mirrors.</a:t>
            </a:r>
          </a:p>
          <a:p>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457200" y="304800"/>
            <a:ext cx="8153400" cy="61132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381000" y="457200"/>
            <a:ext cx="8436137" cy="552815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304800" y="304800"/>
            <a:ext cx="8698761" cy="58975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srcRect/>
          <a:stretch>
            <a:fillRect/>
          </a:stretch>
        </p:blipFill>
        <p:spPr bwMode="auto">
          <a:xfrm>
            <a:off x="609600" y="533400"/>
            <a:ext cx="8381393" cy="57451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0"/>
            <a:ext cx="9067800" cy="6858000"/>
          </a:xfrm>
        </p:spPr>
        <p:txBody>
          <a:bodyPr>
            <a:normAutofit lnSpcReduction="10000"/>
          </a:bodyPr>
          <a:lstStyle/>
          <a:p>
            <a:pPr algn="just">
              <a:buNone/>
            </a:pPr>
            <a:r>
              <a:rPr lang="en-GB" sz="2400" dirty="0" smtClean="0">
                <a:latin typeface="Times New Roman" pitchFamily="18" charset="0"/>
                <a:cs typeface="Times New Roman" pitchFamily="18" charset="0"/>
              </a:rPr>
              <a:t>Install Apache Pig</a:t>
            </a:r>
          </a:p>
          <a:p>
            <a:pPr algn="just"/>
            <a:r>
              <a:rPr lang="en-GB" sz="2400" dirty="0" smtClean="0">
                <a:latin typeface="Times New Roman" pitchFamily="18" charset="0"/>
                <a:cs typeface="Times New Roman" pitchFamily="18" charset="0"/>
              </a:rPr>
              <a:t>After downloading the Apache Pig software, install it in your Linux environment by following the steps given below.</a:t>
            </a:r>
          </a:p>
          <a:p>
            <a:pPr algn="just">
              <a:buNone/>
            </a:pPr>
            <a:r>
              <a:rPr lang="en-GB" sz="2400" dirty="0" smtClean="0">
                <a:latin typeface="Times New Roman" pitchFamily="18" charset="0"/>
                <a:cs typeface="Times New Roman" pitchFamily="18" charset="0"/>
              </a:rPr>
              <a:t>Step 1</a:t>
            </a:r>
          </a:p>
          <a:p>
            <a:pPr algn="just"/>
            <a:r>
              <a:rPr lang="en-GB" sz="2400" dirty="0" smtClean="0">
                <a:latin typeface="Times New Roman" pitchFamily="18" charset="0"/>
                <a:cs typeface="Times New Roman" pitchFamily="18" charset="0"/>
              </a:rPr>
              <a:t>Create a directory with the name Pig in the same directory where the installation directories of </a:t>
            </a:r>
            <a:r>
              <a:rPr lang="en-GB" sz="2400" b="1" dirty="0" smtClean="0">
                <a:latin typeface="Times New Roman" pitchFamily="18" charset="0"/>
                <a:cs typeface="Times New Roman" pitchFamily="18" charset="0"/>
              </a:rPr>
              <a:t>Hadoop, Java,</a:t>
            </a:r>
            <a:r>
              <a:rPr lang="en-GB" sz="2400" dirty="0" smtClean="0">
                <a:latin typeface="Times New Roman" pitchFamily="18" charset="0"/>
                <a:cs typeface="Times New Roman" pitchFamily="18" charset="0"/>
              </a:rPr>
              <a:t> and other software were installed. (In our tutorial, we have created the Pig directory in the user named Hadoop).</a:t>
            </a:r>
          </a:p>
          <a:p>
            <a:pPr algn="just"/>
            <a:r>
              <a:rPr lang="en-GB" sz="2400" dirty="0" smtClean="0">
                <a:latin typeface="Times New Roman" pitchFamily="18" charset="0"/>
                <a:cs typeface="Times New Roman" pitchFamily="18" charset="0"/>
              </a:rPr>
              <a:t>$ mkdir Pig</a:t>
            </a:r>
          </a:p>
          <a:p>
            <a:pPr algn="just">
              <a:buNone/>
            </a:pPr>
            <a:r>
              <a:rPr lang="en-GB" sz="2400" dirty="0" smtClean="0">
                <a:latin typeface="Times New Roman" pitchFamily="18" charset="0"/>
                <a:cs typeface="Times New Roman" pitchFamily="18" charset="0"/>
              </a:rPr>
              <a:t>Step 2</a:t>
            </a:r>
          </a:p>
          <a:p>
            <a:pPr algn="just"/>
            <a:r>
              <a:rPr lang="en-GB" sz="2400" dirty="0" smtClean="0">
                <a:latin typeface="Times New Roman" pitchFamily="18" charset="0"/>
                <a:cs typeface="Times New Roman" pitchFamily="18" charset="0"/>
              </a:rPr>
              <a:t>Extract the downloaded tar files as shown below.</a:t>
            </a:r>
          </a:p>
          <a:p>
            <a:pPr algn="just"/>
            <a:r>
              <a:rPr lang="en-GB" sz="2400" dirty="0" smtClean="0">
                <a:latin typeface="Times New Roman" pitchFamily="18" charset="0"/>
                <a:cs typeface="Times New Roman" pitchFamily="18" charset="0"/>
              </a:rPr>
              <a:t>$ cd Downloads/ $ tar zxvf pig-0.15.0-src.tar.gz $ tar zxvf pig-0.15.0.tar.gz </a:t>
            </a:r>
          </a:p>
          <a:p>
            <a:pPr>
              <a:buNone/>
            </a:pPr>
            <a:r>
              <a:rPr lang="en-GB" sz="2400" dirty="0" smtClean="0">
                <a:latin typeface="Times New Roman" pitchFamily="18" charset="0"/>
                <a:cs typeface="Times New Roman" pitchFamily="18" charset="0"/>
              </a:rPr>
              <a:t>Step 3</a:t>
            </a:r>
          </a:p>
          <a:p>
            <a:r>
              <a:rPr lang="en-GB" sz="2400" dirty="0" smtClean="0">
                <a:latin typeface="Times New Roman" pitchFamily="18" charset="0"/>
                <a:cs typeface="Times New Roman" pitchFamily="18" charset="0"/>
              </a:rPr>
              <a:t>Move the content of </a:t>
            </a:r>
            <a:r>
              <a:rPr lang="en-GB" sz="2400" b="1" dirty="0" smtClean="0">
                <a:latin typeface="Times New Roman" pitchFamily="18" charset="0"/>
                <a:cs typeface="Times New Roman" pitchFamily="18" charset="0"/>
              </a:rPr>
              <a:t>pig-0.15.0-src.tar.gz</a:t>
            </a:r>
            <a:r>
              <a:rPr lang="en-GB" sz="2400" dirty="0" smtClean="0">
                <a:latin typeface="Times New Roman" pitchFamily="18" charset="0"/>
                <a:cs typeface="Times New Roman" pitchFamily="18" charset="0"/>
              </a:rPr>
              <a:t> file to the </a:t>
            </a:r>
            <a:r>
              <a:rPr lang="en-GB" sz="2400" b="1" dirty="0" smtClean="0">
                <a:latin typeface="Times New Roman" pitchFamily="18" charset="0"/>
                <a:cs typeface="Times New Roman" pitchFamily="18" charset="0"/>
              </a:rPr>
              <a:t>Pig</a:t>
            </a:r>
            <a:r>
              <a:rPr lang="en-GB" sz="2400" dirty="0" smtClean="0">
                <a:latin typeface="Times New Roman" pitchFamily="18" charset="0"/>
                <a:cs typeface="Times New Roman" pitchFamily="18" charset="0"/>
              </a:rPr>
              <a:t> directory created earlier as shown below.</a:t>
            </a:r>
          </a:p>
          <a:p>
            <a:r>
              <a:rPr lang="en-GB" sz="2400" dirty="0" smtClean="0">
                <a:latin typeface="Times New Roman" pitchFamily="18" charset="0"/>
                <a:cs typeface="Times New Roman" pitchFamily="18" charset="0"/>
              </a:rPr>
              <a:t>$ mv pig-0.15.0-src.tar.gz/* /home/Hadoop/Pig/</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228600"/>
            <a:ext cx="8991600" cy="6400800"/>
          </a:xfrm>
        </p:spPr>
        <p:txBody>
          <a:bodyPr>
            <a:normAutofit/>
          </a:bodyPr>
          <a:lstStyle/>
          <a:p>
            <a:pPr algn="just">
              <a:buNone/>
            </a:pPr>
            <a:r>
              <a:rPr lang="en-US" sz="2400" dirty="0" smtClean="0">
                <a:latin typeface="Times New Roman" pitchFamily="18" charset="0"/>
                <a:cs typeface="Times New Roman" pitchFamily="18" charset="0"/>
              </a:rPr>
              <a:t>Configure Apache Pig</a:t>
            </a:r>
          </a:p>
          <a:p>
            <a:pPr algn="just"/>
            <a:r>
              <a:rPr lang="en-US" sz="2400" dirty="0" smtClean="0">
                <a:latin typeface="Times New Roman" pitchFamily="18" charset="0"/>
                <a:cs typeface="Times New Roman" pitchFamily="18" charset="0"/>
              </a:rPr>
              <a:t>After installing Apache Pig, we have to configure it. To configure, we need to edit two files − </a:t>
            </a:r>
            <a:r>
              <a:rPr lang="en-US" sz="2400" b="1" dirty="0" smtClean="0">
                <a:latin typeface="Times New Roman" pitchFamily="18" charset="0"/>
                <a:cs typeface="Times New Roman" pitchFamily="18" charset="0"/>
              </a:rPr>
              <a:t>bashrc and pig.properties</a:t>
            </a:r>
            <a:r>
              <a:rPr lang="en-US" sz="2400" dirty="0" smtClean="0">
                <a:latin typeface="Times New Roman" pitchFamily="18" charset="0"/>
                <a:cs typeface="Times New Roman" pitchFamily="18" charset="0"/>
              </a:rPr>
              <a:t>.</a:t>
            </a:r>
          </a:p>
          <a:p>
            <a:pPr algn="just"/>
            <a:r>
              <a:rPr lang="en-US" sz="2400" dirty="0" smtClean="0">
                <a:latin typeface="Times New Roman" pitchFamily="18" charset="0"/>
                <a:cs typeface="Times New Roman" pitchFamily="18" charset="0"/>
              </a:rPr>
              <a:t>.bashrc file</a:t>
            </a:r>
          </a:p>
          <a:p>
            <a:pPr algn="just"/>
            <a:r>
              <a:rPr lang="en-US" sz="2400" dirty="0" smtClean="0">
                <a:latin typeface="Times New Roman" pitchFamily="18" charset="0"/>
                <a:cs typeface="Times New Roman" pitchFamily="18" charset="0"/>
              </a:rPr>
              <a:t>In the </a:t>
            </a:r>
            <a:r>
              <a:rPr lang="en-US" sz="2400" b="1" dirty="0" smtClean="0">
                <a:latin typeface="Times New Roman" pitchFamily="18" charset="0"/>
                <a:cs typeface="Times New Roman" pitchFamily="18" charset="0"/>
              </a:rPr>
              <a:t>.bashrc</a:t>
            </a:r>
            <a:r>
              <a:rPr lang="en-US" sz="2400" dirty="0" smtClean="0">
                <a:latin typeface="Times New Roman" pitchFamily="18" charset="0"/>
                <a:cs typeface="Times New Roman" pitchFamily="18" charset="0"/>
              </a:rPr>
              <a:t> file, set the following variables −</a:t>
            </a:r>
          </a:p>
          <a:p>
            <a:pPr algn="just"/>
            <a:r>
              <a:rPr lang="en-US" sz="2400" b="1" dirty="0" smtClean="0">
                <a:latin typeface="Times New Roman" pitchFamily="18" charset="0"/>
                <a:cs typeface="Times New Roman" pitchFamily="18" charset="0"/>
              </a:rPr>
              <a:t>PIG_HOME</a:t>
            </a:r>
            <a:r>
              <a:rPr lang="en-US" sz="2400" dirty="0" smtClean="0">
                <a:latin typeface="Times New Roman" pitchFamily="18" charset="0"/>
                <a:cs typeface="Times New Roman" pitchFamily="18" charset="0"/>
              </a:rPr>
              <a:t> folder to the Apache Pig’s installation folder,</a:t>
            </a:r>
          </a:p>
          <a:p>
            <a:pPr algn="just"/>
            <a:r>
              <a:rPr lang="en-US" sz="2400" b="1" dirty="0" smtClean="0">
                <a:latin typeface="Times New Roman" pitchFamily="18" charset="0"/>
                <a:cs typeface="Times New Roman" pitchFamily="18" charset="0"/>
              </a:rPr>
              <a:t>PATH</a:t>
            </a:r>
            <a:r>
              <a:rPr lang="en-US" sz="2400" dirty="0" smtClean="0">
                <a:latin typeface="Times New Roman" pitchFamily="18" charset="0"/>
                <a:cs typeface="Times New Roman" pitchFamily="18" charset="0"/>
              </a:rPr>
              <a:t> environment variable to the bin folder, and</a:t>
            </a:r>
          </a:p>
          <a:p>
            <a:pPr algn="just"/>
            <a:r>
              <a:rPr lang="en-US" sz="2400" b="1" dirty="0" smtClean="0">
                <a:latin typeface="Times New Roman" pitchFamily="18" charset="0"/>
                <a:cs typeface="Times New Roman" pitchFamily="18" charset="0"/>
              </a:rPr>
              <a:t>PIG_CLASSPATH</a:t>
            </a:r>
            <a:r>
              <a:rPr lang="en-US" sz="2400" dirty="0" smtClean="0">
                <a:latin typeface="Times New Roman" pitchFamily="18" charset="0"/>
                <a:cs typeface="Times New Roman" pitchFamily="18" charset="0"/>
              </a:rPr>
              <a:t> environment variable to the etc (configuration) folder of your Hadoop installations (the directory that contains the core-site.xml, hdfs-site.xml and mapred-site.xml files).</a:t>
            </a:r>
          </a:p>
          <a:p>
            <a:pPr algn="just"/>
            <a:r>
              <a:rPr lang="en-US" sz="2400" dirty="0" smtClean="0">
                <a:latin typeface="Times New Roman" pitchFamily="18" charset="0"/>
                <a:cs typeface="Times New Roman" pitchFamily="18" charset="0"/>
              </a:rPr>
              <a:t>export PIG_HOME = /home/Hadoop/Pig export PATH = $PATH:/home/Hadoop/pig/bin export PIG_CLASSPATH = $HADOOP_HOME/conf</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srcRect/>
          <a:stretch>
            <a:fillRect/>
          </a:stretch>
        </p:blipFill>
        <p:spPr bwMode="auto">
          <a:xfrm>
            <a:off x="228600" y="1295400"/>
            <a:ext cx="8753835" cy="48307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839200" cy="6324600"/>
          </a:xfrm>
        </p:spPr>
        <p:txBody>
          <a:bodyPr>
            <a:normAutofit/>
          </a:bodyPr>
          <a:lstStyle/>
          <a:p>
            <a:pPr algn="just">
              <a:buNone/>
            </a:pPr>
            <a:r>
              <a:rPr lang="en-GB" sz="2400" dirty="0" smtClean="0">
                <a:latin typeface="Times New Roman" pitchFamily="18" charset="0"/>
                <a:cs typeface="Times New Roman" pitchFamily="18" charset="0"/>
              </a:rPr>
              <a:t>Verifying the Installation</a:t>
            </a:r>
          </a:p>
          <a:p>
            <a:pPr algn="just"/>
            <a:r>
              <a:rPr lang="en-GB" sz="2400" dirty="0" smtClean="0">
                <a:latin typeface="Times New Roman" pitchFamily="18" charset="0"/>
                <a:cs typeface="Times New Roman" pitchFamily="18" charset="0"/>
              </a:rPr>
              <a:t>Verify the installation of Apache Pig by typing the version command. If the installation is successful, you will get the version of Apache Pig as shown below.</a:t>
            </a:r>
          </a:p>
          <a:p>
            <a:pPr algn="just"/>
            <a:r>
              <a:rPr lang="en-GB" sz="2400" dirty="0" smtClean="0">
                <a:latin typeface="Times New Roman" pitchFamily="18" charset="0"/>
                <a:cs typeface="Times New Roman" pitchFamily="18" charset="0"/>
              </a:rPr>
              <a:t>$ pig –version Apache Pig version 0.15.0 (r1682971) compiled Jun 01 2015, 11:44:35</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8229600" cy="1143000"/>
          </a:xfrm>
        </p:spPr>
        <p:txBody>
          <a:bodyPr/>
          <a:lstStyle/>
          <a:p>
            <a:r>
              <a:rPr lang="en-IN" dirty="0" smtClean="0"/>
              <a:t>Admiring the PIG Architecture</a:t>
            </a:r>
            <a:endParaRPr lang="en-US" dirty="0"/>
          </a:p>
        </p:txBody>
      </p:sp>
      <p:pic>
        <p:nvPicPr>
          <p:cNvPr id="4098" name="Picture 2"/>
          <p:cNvPicPr>
            <a:picLocks noGrp="1" noChangeAspect="1" noChangeArrowheads="1"/>
          </p:cNvPicPr>
          <p:nvPr>
            <p:ph idx="1"/>
          </p:nvPr>
        </p:nvPicPr>
        <p:blipFill>
          <a:blip r:embed="rId2"/>
          <a:srcRect/>
          <a:stretch>
            <a:fillRect/>
          </a:stretch>
        </p:blipFill>
        <p:spPr bwMode="auto">
          <a:xfrm>
            <a:off x="2209800" y="823292"/>
            <a:ext cx="4648200" cy="575972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81000"/>
            <a:ext cx="8686800" cy="6248400"/>
          </a:xfrm>
        </p:spPr>
        <p:txBody>
          <a:bodyPr>
            <a:normAutofit fontScale="92500" lnSpcReduction="20000"/>
          </a:bodyPr>
          <a:lstStyle/>
          <a:p>
            <a:pPr algn="just">
              <a:buNone/>
            </a:pPr>
            <a:r>
              <a:rPr lang="en-GB" sz="2800" dirty="0" smtClean="0">
                <a:latin typeface="Times New Roman" pitchFamily="18" charset="0"/>
                <a:cs typeface="Times New Roman" pitchFamily="18" charset="0"/>
              </a:rPr>
              <a:t>Apache Pig Components</a:t>
            </a:r>
          </a:p>
          <a:p>
            <a:pPr algn="just"/>
            <a:r>
              <a:rPr lang="en-GB" sz="2800" dirty="0" smtClean="0">
                <a:latin typeface="Times New Roman" pitchFamily="18" charset="0"/>
                <a:cs typeface="Times New Roman" pitchFamily="18" charset="0"/>
              </a:rPr>
              <a:t>As shown in the figure, there are various components in the Apache Pig framework. Let us take a look at the major components.</a:t>
            </a:r>
          </a:p>
          <a:p>
            <a:pPr algn="just">
              <a:buNone/>
            </a:pPr>
            <a:r>
              <a:rPr lang="en-GB" sz="2800" dirty="0" smtClean="0">
                <a:solidFill>
                  <a:srgbClr val="FF0000"/>
                </a:solidFill>
                <a:latin typeface="Times New Roman" pitchFamily="18" charset="0"/>
                <a:cs typeface="Times New Roman" pitchFamily="18" charset="0"/>
              </a:rPr>
              <a:t>Parser</a:t>
            </a:r>
          </a:p>
          <a:p>
            <a:pPr algn="just"/>
            <a:r>
              <a:rPr lang="en-GB" sz="2800" dirty="0" smtClean="0">
                <a:latin typeface="Times New Roman" pitchFamily="18" charset="0"/>
                <a:cs typeface="Times New Roman" pitchFamily="18" charset="0"/>
              </a:rPr>
              <a:t>Initially the Pig Scripts are handled by the Parser. It checks the syntax of the script, does type checking, and other miscellaneous checks. The output of the parser will be a DAG (directed acyclic graph), which represents the Pig Latin statements and logical operators.</a:t>
            </a:r>
          </a:p>
          <a:p>
            <a:pPr algn="just"/>
            <a:r>
              <a:rPr lang="en-GB" sz="2800" dirty="0" smtClean="0">
                <a:latin typeface="Times New Roman" pitchFamily="18" charset="0"/>
                <a:cs typeface="Times New Roman" pitchFamily="18" charset="0"/>
              </a:rPr>
              <a:t>In the DAG, the logical operators of the script are represented as the nodes and the data flows are represented as edges.</a:t>
            </a:r>
          </a:p>
          <a:p>
            <a:pPr algn="just">
              <a:buNone/>
            </a:pPr>
            <a:r>
              <a:rPr lang="en-GB" sz="2800" dirty="0" smtClean="0">
                <a:solidFill>
                  <a:srgbClr val="FF0000"/>
                </a:solidFill>
                <a:latin typeface="Times New Roman" pitchFamily="18" charset="0"/>
                <a:cs typeface="Times New Roman" pitchFamily="18" charset="0"/>
              </a:rPr>
              <a:t>Optimizer</a:t>
            </a:r>
          </a:p>
          <a:p>
            <a:pPr algn="just"/>
            <a:r>
              <a:rPr lang="en-GB" sz="2800" dirty="0" smtClean="0">
                <a:latin typeface="Times New Roman" pitchFamily="18" charset="0"/>
                <a:cs typeface="Times New Roman" pitchFamily="18" charset="0"/>
              </a:rPr>
              <a:t>The logical plan (DAG) is passed to the logical optimizer, which carries out the logical optimizations such as projection and pushdown.</a:t>
            </a:r>
          </a:p>
          <a:p>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4572000"/>
          </a:xfrm>
        </p:spPr>
        <p:txBody>
          <a:bodyPr>
            <a:normAutofit/>
          </a:bodyPr>
          <a:lstStyle/>
          <a:p>
            <a:pPr>
              <a:buNone/>
            </a:pPr>
            <a:r>
              <a:rPr lang="en-GB" sz="2400" dirty="0" smtClean="0">
                <a:latin typeface="Times New Roman" pitchFamily="18" charset="0"/>
                <a:cs typeface="Times New Roman" pitchFamily="18" charset="0"/>
              </a:rPr>
              <a:t>Compiler</a:t>
            </a:r>
          </a:p>
          <a:p>
            <a:r>
              <a:rPr lang="en-GB" sz="2400" dirty="0" smtClean="0">
                <a:latin typeface="Times New Roman" pitchFamily="18" charset="0"/>
                <a:cs typeface="Times New Roman" pitchFamily="18" charset="0"/>
              </a:rPr>
              <a:t>The compiler compiles the optimized logical plan into a series of MapReduce jobs.</a:t>
            </a:r>
          </a:p>
          <a:p>
            <a:r>
              <a:rPr lang="en-GB" sz="2400" dirty="0" smtClean="0">
                <a:latin typeface="Times New Roman" pitchFamily="18" charset="0"/>
                <a:cs typeface="Times New Roman" pitchFamily="18" charset="0"/>
              </a:rPr>
              <a:t>Execution engine</a:t>
            </a:r>
          </a:p>
          <a:p>
            <a:r>
              <a:rPr lang="en-GB" sz="2400" dirty="0" smtClean="0">
                <a:latin typeface="Times New Roman" pitchFamily="18" charset="0"/>
                <a:cs typeface="Times New Roman" pitchFamily="18" charset="0"/>
              </a:rPr>
              <a:t>Finally the MapReduce jobs are submitted to Hadoop in a sorted order. Finally, these MapReduce jobs are executed on Hadoop producing the desired results.</a:t>
            </a:r>
          </a:p>
          <a:p>
            <a:pPr>
              <a:buNone/>
            </a:pPr>
            <a:r>
              <a:rPr lang="en-GB" sz="2400" dirty="0" smtClean="0">
                <a:latin typeface="Times New Roman" pitchFamily="18" charset="0"/>
                <a:cs typeface="Times New Roman" pitchFamily="18" charset="0"/>
              </a:rPr>
              <a:t>Pig Latin Data Model</a:t>
            </a:r>
          </a:p>
          <a:p>
            <a:r>
              <a:rPr lang="en-GB" sz="2400" dirty="0" smtClean="0">
                <a:latin typeface="Times New Roman" pitchFamily="18" charset="0"/>
                <a:cs typeface="Times New Roman" pitchFamily="18" charset="0"/>
              </a:rPr>
              <a:t>The data model of Pig Latin is fully nested and it allows complex non-atomic datatypes such as </a:t>
            </a:r>
            <a:r>
              <a:rPr lang="en-GB" sz="2400" b="1" dirty="0" smtClean="0">
                <a:latin typeface="Times New Roman" pitchFamily="18" charset="0"/>
                <a:cs typeface="Times New Roman" pitchFamily="18" charset="0"/>
              </a:rPr>
              <a:t>map</a:t>
            </a:r>
            <a:r>
              <a:rPr lang="en-GB" sz="2400" dirty="0" smtClean="0">
                <a:latin typeface="Times New Roman" pitchFamily="18" charset="0"/>
                <a:cs typeface="Times New Roman" pitchFamily="18" charset="0"/>
              </a:rPr>
              <a:t> and </a:t>
            </a:r>
            <a:r>
              <a:rPr lang="en-GB" sz="2400" b="1" dirty="0" smtClean="0">
                <a:latin typeface="Times New Roman" pitchFamily="18" charset="0"/>
                <a:cs typeface="Times New Roman" pitchFamily="18" charset="0"/>
              </a:rPr>
              <a:t>tuple</a:t>
            </a:r>
            <a:r>
              <a:rPr lang="en-GB" sz="2400" dirty="0" smtClean="0">
                <a:latin typeface="Times New Roman" pitchFamily="18" charset="0"/>
                <a:cs typeface="Times New Roman" pitchFamily="18" charset="0"/>
              </a:rPr>
              <a:t>. Given below is the diagrammatical representation of Pig Latin’s data model.</a:t>
            </a:r>
          </a:p>
          <a:p>
            <a:endParaRPr lang="en-US" dirty="0"/>
          </a:p>
        </p:txBody>
      </p:sp>
      <p:pic>
        <p:nvPicPr>
          <p:cNvPr id="5122" name="Picture 2"/>
          <p:cNvPicPr>
            <a:picLocks noChangeAspect="1" noChangeArrowheads="1"/>
          </p:cNvPicPr>
          <p:nvPr/>
        </p:nvPicPr>
        <p:blipFill>
          <a:blip r:embed="rId2"/>
          <a:srcRect/>
          <a:stretch>
            <a:fillRect/>
          </a:stretch>
        </p:blipFill>
        <p:spPr bwMode="auto">
          <a:xfrm>
            <a:off x="4552950" y="4124325"/>
            <a:ext cx="4591050" cy="27336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228600"/>
            <a:ext cx="8686800" cy="6172200"/>
          </a:xfrm>
        </p:spPr>
        <p:txBody>
          <a:bodyPr>
            <a:normAutofit/>
          </a:bodyPr>
          <a:lstStyle/>
          <a:p>
            <a:pPr algn="just">
              <a:buNone/>
            </a:pPr>
            <a:r>
              <a:rPr lang="en-GB" sz="2600" dirty="0" smtClean="0">
                <a:latin typeface="Times New Roman" pitchFamily="18" charset="0"/>
                <a:cs typeface="Times New Roman" pitchFamily="18" charset="0"/>
              </a:rPr>
              <a:t>Atom</a:t>
            </a:r>
          </a:p>
          <a:p>
            <a:pPr algn="just"/>
            <a:r>
              <a:rPr lang="en-GB" sz="2600" dirty="0" smtClean="0">
                <a:latin typeface="Times New Roman" pitchFamily="18" charset="0"/>
                <a:cs typeface="Times New Roman" pitchFamily="18" charset="0"/>
              </a:rPr>
              <a:t>Any single value in Pig Latin, irrespective of their data, type is known as an </a:t>
            </a:r>
            <a:r>
              <a:rPr lang="en-GB" sz="2600" b="1" dirty="0" smtClean="0">
                <a:latin typeface="Times New Roman" pitchFamily="18" charset="0"/>
                <a:cs typeface="Times New Roman" pitchFamily="18" charset="0"/>
              </a:rPr>
              <a:t>Atom</a:t>
            </a:r>
            <a:r>
              <a:rPr lang="en-GB" sz="2600" dirty="0" smtClean="0">
                <a:latin typeface="Times New Roman" pitchFamily="18" charset="0"/>
                <a:cs typeface="Times New Roman" pitchFamily="18" charset="0"/>
              </a:rPr>
              <a:t>. It is stored as string and can be used as string and number. int, long, float, double, chararray, and bytearray are the atomic values of Pig. A piece of data or a simple atomic value is known as a </a:t>
            </a:r>
            <a:r>
              <a:rPr lang="en-GB" sz="2600" b="1" dirty="0" smtClean="0">
                <a:latin typeface="Times New Roman" pitchFamily="18" charset="0"/>
                <a:cs typeface="Times New Roman" pitchFamily="18" charset="0"/>
              </a:rPr>
              <a:t>field</a:t>
            </a:r>
            <a:r>
              <a:rPr lang="en-GB" sz="2600" dirty="0" smtClean="0">
                <a:latin typeface="Times New Roman" pitchFamily="18" charset="0"/>
                <a:cs typeface="Times New Roman" pitchFamily="18" charset="0"/>
              </a:rPr>
              <a:t>.</a:t>
            </a:r>
          </a:p>
          <a:p>
            <a:pPr algn="just"/>
            <a:r>
              <a:rPr lang="en-GB" sz="2600" b="1" dirty="0" smtClean="0">
                <a:latin typeface="Times New Roman" pitchFamily="18" charset="0"/>
                <a:cs typeface="Times New Roman" pitchFamily="18" charset="0"/>
              </a:rPr>
              <a:t>Example</a:t>
            </a:r>
            <a:r>
              <a:rPr lang="en-GB" sz="2600" dirty="0" smtClean="0">
                <a:latin typeface="Times New Roman" pitchFamily="18" charset="0"/>
                <a:cs typeface="Times New Roman" pitchFamily="18" charset="0"/>
              </a:rPr>
              <a:t> − ‘raja’ or ‘30’</a:t>
            </a:r>
          </a:p>
          <a:p>
            <a:pPr algn="just">
              <a:buNone/>
            </a:pPr>
            <a:r>
              <a:rPr lang="en-GB" sz="2600" dirty="0" smtClean="0">
                <a:latin typeface="Times New Roman" pitchFamily="18" charset="0"/>
                <a:cs typeface="Times New Roman" pitchFamily="18" charset="0"/>
              </a:rPr>
              <a:t>Tuple</a:t>
            </a:r>
          </a:p>
          <a:p>
            <a:pPr algn="just"/>
            <a:r>
              <a:rPr lang="en-GB" sz="2600" dirty="0" smtClean="0">
                <a:latin typeface="Times New Roman" pitchFamily="18" charset="0"/>
                <a:cs typeface="Times New Roman" pitchFamily="18" charset="0"/>
              </a:rPr>
              <a:t>A record that is formed by an ordered set of fields is known as a tuple, the fields can be of any type. A tuple is similar to a row in a table of RDBMS.</a:t>
            </a:r>
          </a:p>
          <a:p>
            <a:pPr algn="just"/>
            <a:r>
              <a:rPr lang="en-GB" sz="2600" b="1" dirty="0" smtClean="0">
                <a:latin typeface="Times New Roman" pitchFamily="18" charset="0"/>
                <a:cs typeface="Times New Roman" pitchFamily="18" charset="0"/>
              </a:rPr>
              <a:t>Example</a:t>
            </a:r>
            <a:r>
              <a:rPr lang="en-GB" sz="2600" dirty="0" smtClean="0">
                <a:latin typeface="Times New Roman" pitchFamily="18" charset="0"/>
                <a:cs typeface="Times New Roman" pitchFamily="18" charset="0"/>
              </a:rPr>
              <a:t> − (Raja, 30)</a:t>
            </a:r>
          </a:p>
          <a:p>
            <a:endParaRPr 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839200" cy="6553200"/>
          </a:xfrm>
        </p:spPr>
        <p:txBody>
          <a:bodyPr>
            <a:normAutofit fontScale="92500" lnSpcReduction="10000"/>
          </a:bodyPr>
          <a:lstStyle/>
          <a:p>
            <a:pPr algn="just">
              <a:buNone/>
            </a:pPr>
            <a:r>
              <a:rPr lang="en-GB" sz="3100" dirty="0" smtClean="0">
                <a:latin typeface="Times New Roman" pitchFamily="18" charset="0"/>
                <a:cs typeface="Times New Roman" pitchFamily="18" charset="0"/>
              </a:rPr>
              <a:t>Bag</a:t>
            </a:r>
          </a:p>
          <a:p>
            <a:pPr algn="just"/>
            <a:r>
              <a:rPr lang="en-GB" sz="3100" dirty="0" smtClean="0">
                <a:latin typeface="Times New Roman" pitchFamily="18" charset="0"/>
                <a:cs typeface="Times New Roman" pitchFamily="18" charset="0"/>
              </a:rPr>
              <a:t>A bag is an unordered set of tuples. In other words, a collection of tuples (non-unique) is known as a bag.</a:t>
            </a:r>
          </a:p>
          <a:p>
            <a:pPr algn="just"/>
            <a:r>
              <a:rPr lang="en-GB" sz="3100" dirty="0" smtClean="0">
                <a:latin typeface="Times New Roman" pitchFamily="18" charset="0"/>
                <a:cs typeface="Times New Roman" pitchFamily="18" charset="0"/>
              </a:rPr>
              <a:t>Each tuple can have any number of fields (flexible schema). A bag is represented by ‘{}’. </a:t>
            </a:r>
          </a:p>
          <a:p>
            <a:pPr algn="just"/>
            <a:r>
              <a:rPr lang="en-GB" sz="3100" dirty="0" smtClean="0">
                <a:latin typeface="Times New Roman" pitchFamily="18" charset="0"/>
                <a:cs typeface="Times New Roman" pitchFamily="18" charset="0"/>
              </a:rPr>
              <a:t>It is similar to a table in RDBMS, but unlike a table in RDBMS, it is not necessary that every tuple contain the same number of fields or that the fields in the same position (column) have the same type.</a:t>
            </a:r>
          </a:p>
          <a:p>
            <a:pPr algn="just">
              <a:buNone/>
            </a:pPr>
            <a:r>
              <a:rPr lang="en-GB" sz="3100" b="1" dirty="0" smtClean="0">
                <a:latin typeface="Times New Roman" pitchFamily="18" charset="0"/>
                <a:cs typeface="Times New Roman" pitchFamily="18" charset="0"/>
              </a:rPr>
              <a:t>Example</a:t>
            </a:r>
            <a:r>
              <a:rPr lang="en-GB" sz="3100" dirty="0" smtClean="0">
                <a:latin typeface="Times New Roman" pitchFamily="18" charset="0"/>
                <a:cs typeface="Times New Roman" pitchFamily="18" charset="0"/>
              </a:rPr>
              <a:t> − {(Raja, 30), (Mohammad, 45)}</a:t>
            </a:r>
          </a:p>
          <a:p>
            <a:pPr algn="just"/>
            <a:r>
              <a:rPr lang="en-GB" sz="3100" dirty="0" smtClean="0">
                <a:latin typeface="Times New Roman" pitchFamily="18" charset="0"/>
                <a:cs typeface="Times New Roman" pitchFamily="18" charset="0"/>
              </a:rPr>
              <a:t>A bag can be a field in a relation; in that context, it is known as </a:t>
            </a:r>
            <a:r>
              <a:rPr lang="en-GB" sz="3100" b="1" dirty="0" smtClean="0">
                <a:latin typeface="Times New Roman" pitchFamily="18" charset="0"/>
                <a:cs typeface="Times New Roman" pitchFamily="18" charset="0"/>
              </a:rPr>
              <a:t>inner bag</a:t>
            </a:r>
            <a:r>
              <a:rPr lang="en-GB" sz="3100" dirty="0" smtClean="0">
                <a:latin typeface="Times New Roman" pitchFamily="18" charset="0"/>
                <a:cs typeface="Times New Roman" pitchFamily="18" charset="0"/>
              </a:rPr>
              <a:t>.</a:t>
            </a:r>
          </a:p>
          <a:p>
            <a:pPr algn="just"/>
            <a:r>
              <a:rPr lang="en-GB" sz="3100" b="1" dirty="0" smtClean="0">
                <a:latin typeface="Times New Roman" pitchFamily="18" charset="0"/>
                <a:cs typeface="Times New Roman" pitchFamily="18" charset="0"/>
              </a:rPr>
              <a:t>Example</a:t>
            </a:r>
            <a:r>
              <a:rPr lang="en-GB" sz="3100" dirty="0" smtClean="0">
                <a:latin typeface="Times New Roman" pitchFamily="18" charset="0"/>
                <a:cs typeface="Times New Roman" pitchFamily="18" charset="0"/>
              </a:rPr>
              <a:t> − {Raja, 30, </a:t>
            </a:r>
            <a:r>
              <a:rPr lang="en-GB" sz="3100" b="1" dirty="0" smtClean="0">
                <a:latin typeface="Times New Roman" pitchFamily="18" charset="0"/>
                <a:cs typeface="Times New Roman" pitchFamily="18" charset="0"/>
              </a:rPr>
              <a:t>{9848022338, raja@gmail.com,}</a:t>
            </a:r>
            <a:r>
              <a:rPr lang="en-GB" sz="3100" dirty="0" smtClean="0">
                <a:latin typeface="Times New Roman" pitchFamily="18" charset="0"/>
                <a:cs typeface="Times New Roman" pitchFamily="18" charset="0"/>
              </a:rPr>
              <a:t>}</a:t>
            </a:r>
          </a:p>
          <a:p>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04800"/>
            <a:ext cx="8686800" cy="6324600"/>
          </a:xfrm>
        </p:spPr>
        <p:txBody>
          <a:bodyPr>
            <a:normAutofit/>
          </a:bodyPr>
          <a:lstStyle/>
          <a:p>
            <a:endParaRPr lang="en-GB" dirty="0" smtClean="0"/>
          </a:p>
          <a:p>
            <a:pPr algn="just">
              <a:buNone/>
            </a:pPr>
            <a:r>
              <a:rPr lang="en-GB" sz="2400" dirty="0" smtClean="0">
                <a:latin typeface="Times New Roman" pitchFamily="18" charset="0"/>
                <a:cs typeface="Times New Roman" pitchFamily="18" charset="0"/>
              </a:rPr>
              <a:t>Map</a:t>
            </a:r>
          </a:p>
          <a:p>
            <a:pPr algn="just"/>
            <a:r>
              <a:rPr lang="en-GB" sz="2400" dirty="0" smtClean="0">
                <a:latin typeface="Times New Roman" pitchFamily="18" charset="0"/>
                <a:cs typeface="Times New Roman" pitchFamily="18" charset="0"/>
              </a:rPr>
              <a:t>A map (or data map) is a set of key-value pairs. The </a:t>
            </a:r>
            <a:r>
              <a:rPr lang="en-GB" sz="2400" b="1" dirty="0" smtClean="0">
                <a:latin typeface="Times New Roman" pitchFamily="18" charset="0"/>
                <a:cs typeface="Times New Roman" pitchFamily="18" charset="0"/>
              </a:rPr>
              <a:t>key</a:t>
            </a:r>
            <a:r>
              <a:rPr lang="en-GB" sz="2400" dirty="0" smtClean="0">
                <a:latin typeface="Times New Roman" pitchFamily="18" charset="0"/>
                <a:cs typeface="Times New Roman" pitchFamily="18" charset="0"/>
              </a:rPr>
              <a:t> needs to be of type chararray and should be unique. The </a:t>
            </a:r>
            <a:r>
              <a:rPr lang="en-GB" sz="2400" b="1" dirty="0" smtClean="0">
                <a:latin typeface="Times New Roman" pitchFamily="18" charset="0"/>
                <a:cs typeface="Times New Roman" pitchFamily="18" charset="0"/>
              </a:rPr>
              <a:t>value</a:t>
            </a:r>
            <a:r>
              <a:rPr lang="en-GB" sz="2400" dirty="0" smtClean="0">
                <a:latin typeface="Times New Roman" pitchFamily="18" charset="0"/>
                <a:cs typeface="Times New Roman" pitchFamily="18" charset="0"/>
              </a:rPr>
              <a:t> might be of any type. It is represented by ‘[]’</a:t>
            </a:r>
          </a:p>
          <a:p>
            <a:pPr algn="just"/>
            <a:r>
              <a:rPr lang="en-GB" sz="2400" b="1" dirty="0" smtClean="0">
                <a:latin typeface="Times New Roman" pitchFamily="18" charset="0"/>
                <a:cs typeface="Times New Roman" pitchFamily="18" charset="0"/>
              </a:rPr>
              <a:t>Example</a:t>
            </a:r>
            <a:r>
              <a:rPr lang="en-GB" sz="2400" dirty="0" smtClean="0">
                <a:latin typeface="Times New Roman" pitchFamily="18" charset="0"/>
                <a:cs typeface="Times New Roman" pitchFamily="18" charset="0"/>
              </a:rPr>
              <a:t> − [name#Raja, age#30]</a:t>
            </a:r>
          </a:p>
          <a:p>
            <a:pPr>
              <a:buNone/>
            </a:pPr>
            <a:endParaRPr lang="en-GB" sz="2400" dirty="0" smtClean="0">
              <a:latin typeface="Times New Roman" pitchFamily="18" charset="0"/>
              <a:cs typeface="Times New Roman" pitchFamily="18" charset="0"/>
            </a:endParaRPr>
          </a:p>
          <a:p>
            <a:pPr>
              <a:buNone/>
            </a:pPr>
            <a:r>
              <a:rPr lang="en-GB" sz="2400" dirty="0" smtClean="0">
                <a:latin typeface="Times New Roman" pitchFamily="18" charset="0"/>
                <a:cs typeface="Times New Roman" pitchFamily="18" charset="0"/>
              </a:rPr>
              <a:t>Relation</a:t>
            </a:r>
          </a:p>
          <a:p>
            <a:r>
              <a:rPr lang="en-GB" sz="2400" dirty="0" smtClean="0">
                <a:latin typeface="Times New Roman" pitchFamily="18" charset="0"/>
                <a:cs typeface="Times New Roman" pitchFamily="18" charset="0"/>
              </a:rPr>
              <a:t>A relation is a bag of tuples. The relations in Pig Latin are unordered (there is no guarantee that tuples are processed in any particular order).</a:t>
            </a:r>
          </a:p>
          <a:p>
            <a:endParaRPr lang="en-US"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838200"/>
          </a:xfrm>
        </p:spPr>
        <p:txBody>
          <a:bodyPr>
            <a:normAutofit/>
          </a:bodyPr>
          <a:lstStyle/>
          <a:p>
            <a:r>
              <a:rPr lang="en-IN" sz="4000" dirty="0" smtClean="0">
                <a:solidFill>
                  <a:srgbClr val="FF0000"/>
                </a:solidFill>
                <a:latin typeface="Times New Roman" pitchFamily="18" charset="0"/>
                <a:cs typeface="Times New Roman" pitchFamily="18" charset="0"/>
              </a:rPr>
              <a:t>Introduction to grunt shell </a:t>
            </a:r>
            <a:endParaRPr lang="en-US" sz="40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0" y="1066800"/>
            <a:ext cx="9144000" cy="5638800"/>
          </a:xfrm>
        </p:spPr>
        <p:txBody>
          <a:bodyPr>
            <a:normAutofit fontScale="92500" lnSpcReduction="10000"/>
          </a:bodyPr>
          <a:lstStyle/>
          <a:p>
            <a:pPr algn="just">
              <a:buNone/>
            </a:pPr>
            <a:r>
              <a:rPr lang="en-GB" sz="2400" dirty="0" smtClean="0">
                <a:latin typeface="Times New Roman" pitchFamily="18" charset="0"/>
                <a:cs typeface="Times New Roman" pitchFamily="18" charset="0"/>
              </a:rPr>
              <a:t>Shell Commands</a:t>
            </a:r>
          </a:p>
          <a:p>
            <a:pPr algn="just"/>
            <a:r>
              <a:rPr lang="en-GB" sz="2400" dirty="0" smtClean="0">
                <a:latin typeface="Times New Roman" pitchFamily="18" charset="0"/>
                <a:cs typeface="Times New Roman" pitchFamily="18" charset="0"/>
              </a:rPr>
              <a:t>The Grunt shell of Apache Pig is mainly used to write Pig Latin scripts. Prior to that, we can invoke any shell commands using </a:t>
            </a:r>
            <a:r>
              <a:rPr lang="en-GB" sz="2400" b="1" dirty="0" smtClean="0">
                <a:latin typeface="Times New Roman" pitchFamily="18" charset="0"/>
                <a:cs typeface="Times New Roman" pitchFamily="18" charset="0"/>
              </a:rPr>
              <a:t>sh</a:t>
            </a:r>
            <a:r>
              <a:rPr lang="en-GB" sz="2400" dirty="0" smtClean="0">
                <a:latin typeface="Times New Roman" pitchFamily="18" charset="0"/>
                <a:cs typeface="Times New Roman" pitchFamily="18" charset="0"/>
              </a:rPr>
              <a:t> and </a:t>
            </a:r>
            <a:r>
              <a:rPr lang="en-GB" sz="2400" b="1" dirty="0" smtClean="0">
                <a:latin typeface="Times New Roman" pitchFamily="18" charset="0"/>
                <a:cs typeface="Times New Roman" pitchFamily="18" charset="0"/>
              </a:rPr>
              <a:t>fs</a:t>
            </a:r>
            <a:r>
              <a:rPr lang="en-GB" sz="2400" dirty="0" smtClean="0">
                <a:latin typeface="Times New Roman" pitchFamily="18" charset="0"/>
                <a:cs typeface="Times New Roman" pitchFamily="18" charset="0"/>
              </a:rPr>
              <a:t>.</a:t>
            </a:r>
          </a:p>
          <a:p>
            <a:pPr algn="just">
              <a:buNone/>
            </a:pPr>
            <a:r>
              <a:rPr lang="en-GB" sz="2400" dirty="0" smtClean="0">
                <a:latin typeface="Times New Roman" pitchFamily="18" charset="0"/>
                <a:cs typeface="Times New Roman" pitchFamily="18" charset="0"/>
              </a:rPr>
              <a:t>sh Command</a:t>
            </a:r>
          </a:p>
          <a:p>
            <a:pPr algn="just"/>
            <a:r>
              <a:rPr lang="en-GB" sz="2400" dirty="0" smtClean="0">
                <a:latin typeface="Times New Roman" pitchFamily="18" charset="0"/>
                <a:cs typeface="Times New Roman" pitchFamily="18" charset="0"/>
              </a:rPr>
              <a:t>Using </a:t>
            </a:r>
            <a:r>
              <a:rPr lang="en-GB" sz="2400" b="1" dirty="0" smtClean="0">
                <a:latin typeface="Times New Roman" pitchFamily="18" charset="0"/>
                <a:cs typeface="Times New Roman" pitchFamily="18" charset="0"/>
              </a:rPr>
              <a:t>sh</a:t>
            </a:r>
            <a:r>
              <a:rPr lang="en-GB" sz="2400" dirty="0" smtClean="0">
                <a:latin typeface="Times New Roman" pitchFamily="18" charset="0"/>
                <a:cs typeface="Times New Roman" pitchFamily="18" charset="0"/>
              </a:rPr>
              <a:t> command, we can invoke any shell commands from the Grunt shell. Using </a:t>
            </a:r>
            <a:r>
              <a:rPr lang="en-GB" sz="2400" b="1" dirty="0" smtClean="0">
                <a:latin typeface="Times New Roman" pitchFamily="18" charset="0"/>
                <a:cs typeface="Times New Roman" pitchFamily="18" charset="0"/>
              </a:rPr>
              <a:t>sh</a:t>
            </a:r>
            <a:r>
              <a:rPr lang="en-GB" sz="2400" dirty="0" smtClean="0">
                <a:latin typeface="Times New Roman" pitchFamily="18" charset="0"/>
                <a:cs typeface="Times New Roman" pitchFamily="18" charset="0"/>
              </a:rPr>
              <a:t> command from the Grunt shell, we cannot execute the commands that are a part of the shell environment (</a:t>
            </a:r>
            <a:r>
              <a:rPr lang="en-GB" sz="2400" b="1" dirty="0" smtClean="0">
                <a:latin typeface="Times New Roman" pitchFamily="18" charset="0"/>
                <a:cs typeface="Times New Roman" pitchFamily="18" charset="0"/>
              </a:rPr>
              <a:t>ex</a:t>
            </a:r>
            <a:r>
              <a:rPr lang="en-GB" sz="2400" dirty="0" smtClean="0">
                <a:latin typeface="Times New Roman" pitchFamily="18" charset="0"/>
                <a:cs typeface="Times New Roman" pitchFamily="18" charset="0"/>
              </a:rPr>
              <a:t> − cd).</a:t>
            </a:r>
          </a:p>
          <a:p>
            <a:pPr algn="just">
              <a:buNone/>
            </a:pPr>
            <a:r>
              <a:rPr lang="en-GB" sz="2400" b="1" dirty="0" smtClean="0">
                <a:latin typeface="Times New Roman" pitchFamily="18" charset="0"/>
                <a:cs typeface="Times New Roman" pitchFamily="18" charset="0"/>
              </a:rPr>
              <a:t>Syntax</a:t>
            </a:r>
            <a:endParaRPr lang="en-GB" sz="2400" dirty="0" smtClean="0">
              <a:latin typeface="Times New Roman" pitchFamily="18" charset="0"/>
              <a:cs typeface="Times New Roman" pitchFamily="18" charset="0"/>
            </a:endParaRPr>
          </a:p>
          <a:p>
            <a:pPr algn="just">
              <a:buNone/>
            </a:pPr>
            <a:r>
              <a:rPr lang="en-GB" sz="2400" dirty="0" smtClean="0">
                <a:latin typeface="Times New Roman" pitchFamily="18" charset="0"/>
                <a:cs typeface="Times New Roman" pitchFamily="18" charset="0"/>
              </a:rPr>
              <a:t>Given below is the syntax of </a:t>
            </a:r>
            <a:r>
              <a:rPr lang="en-GB" sz="2400" b="1" dirty="0" smtClean="0">
                <a:latin typeface="Times New Roman" pitchFamily="18" charset="0"/>
                <a:cs typeface="Times New Roman" pitchFamily="18" charset="0"/>
              </a:rPr>
              <a:t>sh</a:t>
            </a:r>
            <a:r>
              <a:rPr lang="en-GB" sz="2400" dirty="0" smtClean="0">
                <a:latin typeface="Times New Roman" pitchFamily="18" charset="0"/>
                <a:cs typeface="Times New Roman" pitchFamily="18" charset="0"/>
              </a:rPr>
              <a:t> command.</a:t>
            </a:r>
          </a:p>
          <a:p>
            <a:pPr algn="just"/>
            <a:r>
              <a:rPr lang="en-GB" sz="2400" dirty="0" smtClean="0">
                <a:latin typeface="Times New Roman" pitchFamily="18" charset="0"/>
                <a:cs typeface="Times New Roman" pitchFamily="18" charset="0"/>
              </a:rPr>
              <a:t>grunt&gt; sh shell command parameters </a:t>
            </a:r>
          </a:p>
          <a:p>
            <a:pPr marL="0" indent="0" algn="just">
              <a:buNone/>
            </a:pPr>
            <a:r>
              <a:rPr lang="en-GB" sz="2400" b="1" dirty="0" smtClean="0">
                <a:latin typeface="Times New Roman" pitchFamily="18" charset="0"/>
                <a:cs typeface="Times New Roman" pitchFamily="18" charset="0"/>
              </a:rPr>
              <a:t>Example</a:t>
            </a:r>
            <a:endParaRPr lang="en-GB" sz="2400" dirty="0" smtClean="0">
              <a:latin typeface="Times New Roman" pitchFamily="18" charset="0"/>
              <a:cs typeface="Times New Roman" pitchFamily="18" charset="0"/>
            </a:endParaRPr>
          </a:p>
          <a:p>
            <a:pPr algn="just"/>
            <a:r>
              <a:rPr lang="en-GB" sz="2400" dirty="0" smtClean="0">
                <a:latin typeface="Times New Roman" pitchFamily="18" charset="0"/>
                <a:cs typeface="Times New Roman" pitchFamily="18" charset="0"/>
              </a:rPr>
              <a:t>We can invoke the </a:t>
            </a:r>
            <a:r>
              <a:rPr lang="en-GB" sz="2400" b="1" dirty="0" smtClean="0">
                <a:latin typeface="Times New Roman" pitchFamily="18" charset="0"/>
                <a:cs typeface="Times New Roman" pitchFamily="18" charset="0"/>
              </a:rPr>
              <a:t>ls</a:t>
            </a:r>
            <a:r>
              <a:rPr lang="en-GB" sz="2400" dirty="0" smtClean="0">
                <a:latin typeface="Times New Roman" pitchFamily="18" charset="0"/>
                <a:cs typeface="Times New Roman" pitchFamily="18" charset="0"/>
              </a:rPr>
              <a:t> command of Linux shell from the Grunt shell using the </a:t>
            </a:r>
            <a:r>
              <a:rPr lang="en-GB" sz="2400" b="1" dirty="0" smtClean="0">
                <a:latin typeface="Times New Roman" pitchFamily="18" charset="0"/>
                <a:cs typeface="Times New Roman" pitchFamily="18" charset="0"/>
              </a:rPr>
              <a:t>sh</a:t>
            </a:r>
            <a:r>
              <a:rPr lang="en-GB" sz="2400" dirty="0" smtClean="0">
                <a:latin typeface="Times New Roman" pitchFamily="18" charset="0"/>
                <a:cs typeface="Times New Roman" pitchFamily="18" charset="0"/>
              </a:rPr>
              <a:t> option as shown below. In this example, it lists out the files in the </a:t>
            </a:r>
            <a:r>
              <a:rPr lang="en-GB" sz="2400" b="1" dirty="0" smtClean="0">
                <a:latin typeface="Times New Roman" pitchFamily="18" charset="0"/>
                <a:cs typeface="Times New Roman" pitchFamily="18" charset="0"/>
              </a:rPr>
              <a:t>/pig/bin/</a:t>
            </a:r>
            <a:r>
              <a:rPr lang="en-GB" sz="2400" dirty="0" smtClean="0">
                <a:latin typeface="Times New Roman" pitchFamily="18" charset="0"/>
                <a:cs typeface="Times New Roman" pitchFamily="18" charset="0"/>
              </a:rPr>
              <a:t> directory.</a:t>
            </a:r>
          </a:p>
          <a:p>
            <a:pPr algn="just"/>
            <a:r>
              <a:rPr lang="en-GB" sz="2400" b="1" dirty="0" smtClean="0">
                <a:latin typeface="Times New Roman" pitchFamily="18" charset="0"/>
                <a:cs typeface="Times New Roman" pitchFamily="18" charset="0"/>
              </a:rPr>
              <a:t>grunt&gt; sh ls</a:t>
            </a:r>
            <a:r>
              <a:rPr lang="en-GB" sz="2400" dirty="0" smtClean="0">
                <a:latin typeface="Times New Roman" pitchFamily="18" charset="0"/>
                <a:cs typeface="Times New Roman" pitchFamily="18" charset="0"/>
              </a:rPr>
              <a:t> pig pig_1444799121955.log pig.cmd pig.py</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839200" cy="6477000"/>
          </a:xfrm>
        </p:spPr>
        <p:txBody>
          <a:bodyPr>
            <a:normAutofit fontScale="92500" lnSpcReduction="10000"/>
          </a:bodyPr>
          <a:lstStyle/>
          <a:p>
            <a:pPr algn="just">
              <a:buNone/>
            </a:pPr>
            <a:r>
              <a:rPr lang="en-GB" sz="2800" dirty="0" smtClean="0">
                <a:latin typeface="Times New Roman" pitchFamily="18" charset="0"/>
                <a:cs typeface="Times New Roman" pitchFamily="18" charset="0"/>
              </a:rPr>
              <a:t>fs Command</a:t>
            </a:r>
          </a:p>
          <a:p>
            <a:pPr algn="just"/>
            <a:r>
              <a:rPr lang="en-GB" sz="2800" dirty="0" smtClean="0">
                <a:latin typeface="Times New Roman" pitchFamily="18" charset="0"/>
                <a:cs typeface="Times New Roman" pitchFamily="18" charset="0"/>
              </a:rPr>
              <a:t>Using the </a:t>
            </a:r>
            <a:r>
              <a:rPr lang="en-GB" sz="2800" b="1" dirty="0" smtClean="0">
                <a:latin typeface="Times New Roman" pitchFamily="18" charset="0"/>
                <a:cs typeface="Times New Roman" pitchFamily="18" charset="0"/>
              </a:rPr>
              <a:t>fs</a:t>
            </a:r>
            <a:r>
              <a:rPr lang="en-GB" sz="2800" dirty="0" smtClean="0">
                <a:latin typeface="Times New Roman" pitchFamily="18" charset="0"/>
                <a:cs typeface="Times New Roman" pitchFamily="18" charset="0"/>
              </a:rPr>
              <a:t> command, we can invoke any Fs Shell commands from the Grunt shell.</a:t>
            </a:r>
          </a:p>
          <a:p>
            <a:pPr algn="just">
              <a:buNone/>
            </a:pPr>
            <a:r>
              <a:rPr lang="en-GB" sz="2800" b="1" dirty="0" smtClean="0">
                <a:latin typeface="Times New Roman" pitchFamily="18" charset="0"/>
                <a:cs typeface="Times New Roman" pitchFamily="18" charset="0"/>
              </a:rPr>
              <a:t>Syntax</a:t>
            </a:r>
            <a:endParaRPr lang="en-GB" sz="2800" dirty="0" smtClean="0">
              <a:latin typeface="Times New Roman" pitchFamily="18" charset="0"/>
              <a:cs typeface="Times New Roman" pitchFamily="18" charset="0"/>
            </a:endParaRPr>
          </a:p>
          <a:p>
            <a:pPr algn="just">
              <a:buNone/>
            </a:pPr>
            <a:r>
              <a:rPr lang="en-GB" sz="2800" dirty="0" smtClean="0">
                <a:latin typeface="Times New Roman" pitchFamily="18" charset="0"/>
                <a:cs typeface="Times New Roman" pitchFamily="18" charset="0"/>
              </a:rPr>
              <a:t>grunt&gt; sh File System command parameters </a:t>
            </a:r>
          </a:p>
          <a:p>
            <a:pPr algn="just">
              <a:buNone/>
            </a:pPr>
            <a:r>
              <a:rPr lang="en-GB" sz="2800" b="1" dirty="0" smtClean="0">
                <a:latin typeface="Times New Roman" pitchFamily="18" charset="0"/>
                <a:cs typeface="Times New Roman" pitchFamily="18" charset="0"/>
              </a:rPr>
              <a:t>Example</a:t>
            </a:r>
            <a:endParaRPr lang="en-GB" sz="2800" dirty="0" smtClean="0">
              <a:latin typeface="Times New Roman" pitchFamily="18" charset="0"/>
              <a:cs typeface="Times New Roman" pitchFamily="18" charset="0"/>
            </a:endParaRPr>
          </a:p>
          <a:p>
            <a:pPr algn="just"/>
            <a:r>
              <a:rPr lang="en-GB" sz="2800" dirty="0" smtClean="0">
                <a:latin typeface="Times New Roman" pitchFamily="18" charset="0"/>
                <a:cs typeface="Times New Roman" pitchFamily="18" charset="0"/>
              </a:rPr>
              <a:t>We can invoke the ls command of HDFS from the Grunt shell using fs command. In the following example, it lists the files in the HDFS root directory.</a:t>
            </a:r>
          </a:p>
          <a:p>
            <a:pPr algn="just"/>
            <a:r>
              <a:rPr lang="en-GB" sz="2800" b="1" dirty="0" smtClean="0">
                <a:latin typeface="Times New Roman" pitchFamily="18" charset="0"/>
                <a:cs typeface="Times New Roman" pitchFamily="18" charset="0"/>
              </a:rPr>
              <a:t>grunt&gt; fs –ls</a:t>
            </a:r>
            <a:r>
              <a:rPr lang="en-GB" sz="2800" dirty="0" smtClean="0">
                <a:latin typeface="Times New Roman" pitchFamily="18" charset="0"/>
                <a:cs typeface="Times New Roman" pitchFamily="18" charset="0"/>
              </a:rPr>
              <a:t> Found 3 items drwxrwxrwx - Hadoop supergroup 0 2015-09-08 14:13 Hbase drwxr-xr-x - Hadoop supergroup 0 2015-09-09 14:52 seqgen_data drwxr-xr-x - Hadoop supergroup 0 2015-09-08 11:30 twitter_data In the same way, we can invoke all the other file system shell commands from the Grunt shell using the </a:t>
            </a:r>
            <a:r>
              <a:rPr lang="en-GB" sz="2800" b="1" dirty="0" smtClean="0">
                <a:latin typeface="Times New Roman" pitchFamily="18" charset="0"/>
                <a:cs typeface="Times New Roman" pitchFamily="18" charset="0"/>
              </a:rPr>
              <a:t>fs</a:t>
            </a:r>
            <a:r>
              <a:rPr lang="en-GB" sz="2800" dirty="0" smtClean="0">
                <a:latin typeface="Times New Roman" pitchFamily="18" charset="0"/>
                <a:cs typeface="Times New Roman" pitchFamily="18" charset="0"/>
              </a:rPr>
              <a:t> command.</a:t>
            </a:r>
          </a:p>
          <a:p>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81000"/>
            <a:ext cx="8610600" cy="5745163"/>
          </a:xfrm>
        </p:spPr>
        <p:txBody>
          <a:bodyPr>
            <a:normAutofit/>
          </a:bodyPr>
          <a:lstStyle/>
          <a:p>
            <a:pPr algn="just">
              <a:buNone/>
            </a:pPr>
            <a:r>
              <a:rPr lang="en-GB" sz="2400" dirty="0" smtClean="0">
                <a:latin typeface="Times New Roman" pitchFamily="18" charset="0"/>
                <a:cs typeface="Times New Roman" pitchFamily="18" charset="0"/>
              </a:rPr>
              <a:t>Utility Commands</a:t>
            </a:r>
          </a:p>
          <a:p>
            <a:pPr algn="just"/>
            <a:r>
              <a:rPr lang="en-GB" sz="2400" dirty="0" smtClean="0">
                <a:latin typeface="Times New Roman" pitchFamily="18" charset="0"/>
                <a:cs typeface="Times New Roman" pitchFamily="18" charset="0"/>
              </a:rPr>
              <a:t>The Grunt shell provides a set of utility commands. These include utility commands such as </a:t>
            </a:r>
            <a:r>
              <a:rPr lang="en-GB" sz="2400" b="1" dirty="0" smtClean="0">
                <a:latin typeface="Times New Roman" pitchFamily="18" charset="0"/>
                <a:cs typeface="Times New Roman" pitchFamily="18" charset="0"/>
              </a:rPr>
              <a:t>clear, help, history, quit,</a:t>
            </a:r>
            <a:r>
              <a:rPr lang="en-GB" sz="2400" dirty="0" smtClean="0">
                <a:latin typeface="Times New Roman" pitchFamily="18" charset="0"/>
                <a:cs typeface="Times New Roman" pitchFamily="18" charset="0"/>
              </a:rPr>
              <a:t> and </a:t>
            </a:r>
            <a:r>
              <a:rPr lang="en-GB" sz="2400" b="1" dirty="0" smtClean="0">
                <a:latin typeface="Times New Roman" pitchFamily="18" charset="0"/>
                <a:cs typeface="Times New Roman" pitchFamily="18" charset="0"/>
              </a:rPr>
              <a:t>set</a:t>
            </a:r>
            <a:r>
              <a:rPr lang="en-GB" sz="2400" dirty="0" smtClean="0">
                <a:latin typeface="Times New Roman" pitchFamily="18" charset="0"/>
                <a:cs typeface="Times New Roman" pitchFamily="18" charset="0"/>
              </a:rPr>
              <a:t>; and commands such as </a:t>
            </a:r>
            <a:r>
              <a:rPr lang="en-GB" sz="2400" b="1" dirty="0" smtClean="0">
                <a:latin typeface="Times New Roman" pitchFamily="18" charset="0"/>
                <a:cs typeface="Times New Roman" pitchFamily="18" charset="0"/>
              </a:rPr>
              <a:t>exec, kill,</a:t>
            </a:r>
            <a:r>
              <a:rPr lang="en-GB" sz="2400" dirty="0" smtClean="0">
                <a:latin typeface="Times New Roman" pitchFamily="18" charset="0"/>
                <a:cs typeface="Times New Roman" pitchFamily="18" charset="0"/>
              </a:rPr>
              <a:t> and </a:t>
            </a:r>
            <a:r>
              <a:rPr lang="en-GB" sz="2400" b="1" dirty="0" smtClean="0">
                <a:latin typeface="Times New Roman" pitchFamily="18" charset="0"/>
                <a:cs typeface="Times New Roman" pitchFamily="18" charset="0"/>
              </a:rPr>
              <a:t>run</a:t>
            </a:r>
            <a:r>
              <a:rPr lang="en-GB" sz="2400" dirty="0" smtClean="0">
                <a:latin typeface="Times New Roman" pitchFamily="18" charset="0"/>
                <a:cs typeface="Times New Roman" pitchFamily="18" charset="0"/>
              </a:rPr>
              <a:t> to control Pig from the Grunt shell. Given below is the description of the utility commands provided by the Grunt shell.</a:t>
            </a:r>
          </a:p>
          <a:p>
            <a:pPr algn="just">
              <a:buNone/>
            </a:pPr>
            <a:r>
              <a:rPr lang="en-GB" sz="2400" dirty="0" smtClean="0">
                <a:latin typeface="Times New Roman" pitchFamily="18" charset="0"/>
                <a:cs typeface="Times New Roman" pitchFamily="18" charset="0"/>
              </a:rPr>
              <a:t>clear Command</a:t>
            </a:r>
          </a:p>
          <a:p>
            <a:pPr algn="just"/>
            <a:r>
              <a:rPr lang="en-GB" sz="2400" dirty="0" smtClean="0">
                <a:latin typeface="Times New Roman" pitchFamily="18" charset="0"/>
                <a:cs typeface="Times New Roman" pitchFamily="18" charset="0"/>
              </a:rPr>
              <a:t>The </a:t>
            </a:r>
            <a:r>
              <a:rPr lang="en-GB" sz="2400" b="1" dirty="0" smtClean="0">
                <a:latin typeface="Times New Roman" pitchFamily="18" charset="0"/>
                <a:cs typeface="Times New Roman" pitchFamily="18" charset="0"/>
              </a:rPr>
              <a:t>clear</a:t>
            </a:r>
            <a:r>
              <a:rPr lang="en-GB" sz="2400" dirty="0" smtClean="0">
                <a:latin typeface="Times New Roman" pitchFamily="18" charset="0"/>
                <a:cs typeface="Times New Roman" pitchFamily="18" charset="0"/>
              </a:rPr>
              <a:t> command is used to clear the screen of the Grunt shell.</a:t>
            </a:r>
          </a:p>
          <a:p>
            <a:pPr algn="just">
              <a:buNone/>
            </a:pPr>
            <a:r>
              <a:rPr lang="en-GB" sz="2400" b="1" dirty="0" smtClean="0">
                <a:latin typeface="Times New Roman" pitchFamily="18" charset="0"/>
                <a:cs typeface="Times New Roman" pitchFamily="18" charset="0"/>
              </a:rPr>
              <a:t>Syntax</a:t>
            </a:r>
            <a:endParaRPr lang="en-GB" sz="2400" dirty="0" smtClean="0">
              <a:latin typeface="Times New Roman" pitchFamily="18" charset="0"/>
              <a:cs typeface="Times New Roman" pitchFamily="18" charset="0"/>
            </a:endParaRPr>
          </a:p>
          <a:p>
            <a:pPr algn="just"/>
            <a:r>
              <a:rPr lang="en-GB" sz="2400" dirty="0" smtClean="0">
                <a:latin typeface="Times New Roman" pitchFamily="18" charset="0"/>
                <a:cs typeface="Times New Roman" pitchFamily="18" charset="0"/>
              </a:rPr>
              <a:t>You can clear the screen of the grunt shell using the </a:t>
            </a:r>
            <a:r>
              <a:rPr lang="en-GB" sz="2400" b="1" dirty="0" smtClean="0">
                <a:latin typeface="Times New Roman" pitchFamily="18" charset="0"/>
                <a:cs typeface="Times New Roman" pitchFamily="18" charset="0"/>
              </a:rPr>
              <a:t>clear</a:t>
            </a:r>
            <a:r>
              <a:rPr lang="en-GB" sz="2400" dirty="0" smtClean="0">
                <a:latin typeface="Times New Roman" pitchFamily="18" charset="0"/>
                <a:cs typeface="Times New Roman" pitchFamily="18" charset="0"/>
              </a:rPr>
              <a:t> command as shown below.</a:t>
            </a:r>
          </a:p>
          <a:p>
            <a:pPr algn="just"/>
            <a:r>
              <a:rPr lang="en-GB" sz="2400" dirty="0" smtClean="0">
                <a:latin typeface="Times New Roman" pitchFamily="18" charset="0"/>
                <a:cs typeface="Times New Roman" pitchFamily="18" charset="0"/>
              </a:rPr>
              <a:t>grunt&gt; clear</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srcRect/>
          <a:stretch>
            <a:fillRect/>
          </a:stretch>
        </p:blipFill>
        <p:spPr bwMode="auto">
          <a:xfrm>
            <a:off x="533400" y="1066800"/>
            <a:ext cx="8315921" cy="4343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04800"/>
            <a:ext cx="8763000" cy="5821363"/>
          </a:xfrm>
        </p:spPr>
        <p:txBody>
          <a:bodyPr>
            <a:normAutofit/>
          </a:bodyPr>
          <a:lstStyle/>
          <a:p>
            <a:pPr>
              <a:buNone/>
            </a:pPr>
            <a:r>
              <a:rPr lang="en-US" sz="2400" dirty="0" smtClean="0">
                <a:latin typeface="Times New Roman" pitchFamily="18" charset="0"/>
                <a:cs typeface="Times New Roman" pitchFamily="18" charset="0"/>
              </a:rPr>
              <a:t>history Command</a:t>
            </a:r>
          </a:p>
          <a:p>
            <a:r>
              <a:rPr lang="en-US" sz="2400" dirty="0" smtClean="0">
                <a:latin typeface="Times New Roman" pitchFamily="18" charset="0"/>
                <a:cs typeface="Times New Roman" pitchFamily="18" charset="0"/>
              </a:rPr>
              <a:t>This command displays a list of statements executed / used so far since the Grunt sell is invoked.</a:t>
            </a:r>
          </a:p>
          <a:p>
            <a:pPr>
              <a:buNone/>
            </a:pPr>
            <a:r>
              <a:rPr lang="en-US" sz="2400" b="1" dirty="0" smtClean="0">
                <a:latin typeface="Times New Roman" pitchFamily="18" charset="0"/>
                <a:cs typeface="Times New Roman" pitchFamily="18" charset="0"/>
              </a:rPr>
              <a:t>Usage</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Assume we have executed three statements since opening the Grunt shell.</a:t>
            </a:r>
          </a:p>
          <a:p>
            <a:r>
              <a:rPr lang="en-US" sz="2400" dirty="0" smtClean="0">
                <a:latin typeface="Times New Roman" pitchFamily="18" charset="0"/>
                <a:cs typeface="Times New Roman" pitchFamily="18" charset="0"/>
              </a:rPr>
              <a:t>grunt&gt; customers = LOAD 'hdfs://localhost:9000/pig_data/customers.txt' USING PigStorage(','); grunt&gt; orders = LOAD 'hdfs://localhost:9000/pig_data/orders.txt' USING PigStorage(','); grunt&gt; student = LOAD 'hdfs://localhost:9000/pig_data/student.txt' USING PigStorage(','); </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381000"/>
            <a:ext cx="8991600" cy="6096000"/>
          </a:xfrm>
        </p:spPr>
        <p:txBody>
          <a:bodyPr>
            <a:normAutofit lnSpcReduction="10000"/>
          </a:bodyPr>
          <a:lstStyle/>
          <a:p>
            <a:pPr algn="just"/>
            <a:r>
              <a:rPr lang="en-US" sz="2600" dirty="0" smtClean="0">
                <a:latin typeface="Times New Roman" pitchFamily="18" charset="0"/>
                <a:cs typeface="Times New Roman" pitchFamily="18" charset="0"/>
              </a:rPr>
              <a:t>Then, using the </a:t>
            </a:r>
            <a:r>
              <a:rPr lang="en-US" sz="2600" b="1" dirty="0" smtClean="0">
                <a:latin typeface="Times New Roman" pitchFamily="18" charset="0"/>
                <a:cs typeface="Times New Roman" pitchFamily="18" charset="0"/>
              </a:rPr>
              <a:t>history</a:t>
            </a:r>
            <a:r>
              <a:rPr lang="en-US" sz="2600" dirty="0" smtClean="0">
                <a:latin typeface="Times New Roman" pitchFamily="18" charset="0"/>
                <a:cs typeface="Times New Roman" pitchFamily="18" charset="0"/>
              </a:rPr>
              <a:t> command will produce the following output.</a:t>
            </a:r>
          </a:p>
          <a:p>
            <a:pPr algn="just"/>
            <a:r>
              <a:rPr lang="en-US" sz="2600" b="1" dirty="0" smtClean="0">
                <a:latin typeface="Times New Roman" pitchFamily="18" charset="0"/>
                <a:cs typeface="Times New Roman" pitchFamily="18" charset="0"/>
              </a:rPr>
              <a:t>grunt&gt; history</a:t>
            </a:r>
            <a:r>
              <a:rPr lang="en-US" sz="2600" dirty="0" smtClean="0">
                <a:latin typeface="Times New Roman" pitchFamily="18" charset="0"/>
                <a:cs typeface="Times New Roman" pitchFamily="18" charset="0"/>
              </a:rPr>
              <a:t> customers = LOAD 'hdfs://localhost:9000/pig_data/customers.txt' USING PigStorage(','); orders = LOAD 'hdfs://localhost:9000/pig_data/orders.txt' USING PigStorage(','); student = LOAD 'hdfs://localhost:9000/pig_data/student.txt' USING PigStorage(','); </a:t>
            </a:r>
          </a:p>
          <a:p>
            <a:pPr algn="just">
              <a:buNone/>
            </a:pPr>
            <a:r>
              <a:rPr lang="en-GB" sz="2600" b="1" dirty="0" smtClean="0">
                <a:latin typeface="Times New Roman" pitchFamily="18" charset="0"/>
                <a:cs typeface="Times New Roman" pitchFamily="18" charset="0"/>
              </a:rPr>
              <a:t>set Command</a:t>
            </a:r>
          </a:p>
          <a:p>
            <a:pPr algn="just"/>
            <a:r>
              <a:rPr lang="en-GB" sz="2600" dirty="0" smtClean="0">
                <a:latin typeface="Times New Roman" pitchFamily="18" charset="0"/>
                <a:cs typeface="Times New Roman" pitchFamily="18" charset="0"/>
              </a:rPr>
              <a:t>The </a:t>
            </a:r>
            <a:r>
              <a:rPr lang="en-GB" sz="2600" b="1" dirty="0" smtClean="0">
                <a:latin typeface="Times New Roman" pitchFamily="18" charset="0"/>
                <a:cs typeface="Times New Roman" pitchFamily="18" charset="0"/>
              </a:rPr>
              <a:t>set</a:t>
            </a:r>
            <a:r>
              <a:rPr lang="en-GB" sz="2600" dirty="0" smtClean="0">
                <a:latin typeface="Times New Roman" pitchFamily="18" charset="0"/>
                <a:cs typeface="Times New Roman" pitchFamily="18" charset="0"/>
              </a:rPr>
              <a:t> command is used to show/assign values to keys used in Pig.</a:t>
            </a:r>
          </a:p>
          <a:p>
            <a:pPr algn="just">
              <a:buNone/>
            </a:pPr>
            <a:r>
              <a:rPr lang="en-GB" sz="2800" b="1" dirty="0" smtClean="0">
                <a:latin typeface="Times New Roman" pitchFamily="18" charset="0"/>
                <a:cs typeface="Times New Roman" pitchFamily="18" charset="0"/>
              </a:rPr>
              <a:t>Usage</a:t>
            </a:r>
            <a:endParaRPr lang="en-GB" sz="2800" dirty="0" smtClean="0">
              <a:latin typeface="Times New Roman" pitchFamily="18" charset="0"/>
              <a:cs typeface="Times New Roman" pitchFamily="18" charset="0"/>
            </a:endParaRPr>
          </a:p>
          <a:p>
            <a:pPr algn="just"/>
            <a:r>
              <a:rPr lang="en-GB" sz="2800" dirty="0" smtClean="0">
                <a:latin typeface="Times New Roman" pitchFamily="18" charset="0"/>
                <a:cs typeface="Times New Roman" pitchFamily="18" charset="0"/>
              </a:rPr>
              <a:t>Using this command, you can set values to the following keys.</a:t>
            </a:r>
          </a:p>
          <a:p>
            <a:pPr algn="just"/>
            <a:endParaRPr lang="en-GB" sz="2600" dirty="0" smtClean="0">
              <a:latin typeface="Times New Roman" pitchFamily="18" charset="0"/>
              <a:cs typeface="Times New Roman" pitchFamily="18" charset="0"/>
            </a:endParaRPr>
          </a:p>
          <a:p>
            <a:pPr algn="just"/>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Autofit/>
          </a:bodyPr>
          <a:lstStyle/>
          <a:p>
            <a:pPr algn="just" fontAlgn="t">
              <a:buNone/>
            </a:pPr>
            <a:r>
              <a:rPr lang="en-GB" sz="2400" dirty="0" smtClean="0">
                <a:latin typeface="Times New Roman" pitchFamily="18" charset="0"/>
                <a:cs typeface="Times New Roman" pitchFamily="18" charset="0"/>
              </a:rPr>
              <a:t>KeyDescription and values</a:t>
            </a:r>
          </a:p>
          <a:p>
            <a:pPr algn="just" fontAlgn="t"/>
            <a:r>
              <a:rPr lang="en-GB" sz="2400" b="1" dirty="0" smtClean="0">
                <a:latin typeface="Times New Roman" pitchFamily="18" charset="0"/>
                <a:cs typeface="Times New Roman" pitchFamily="18" charset="0"/>
              </a:rPr>
              <a:t>default_parallel </a:t>
            </a:r>
          </a:p>
          <a:p>
            <a:pPr algn="just" fontAlgn="t">
              <a:buNone/>
            </a:pPr>
            <a:r>
              <a:rPr lang="en-GB" sz="2400" b="1" dirty="0" smtClean="0">
                <a:latin typeface="Times New Roman" pitchFamily="18" charset="0"/>
                <a:cs typeface="Times New Roman" pitchFamily="18" charset="0"/>
              </a:rPr>
              <a:t>    </a:t>
            </a:r>
            <a:r>
              <a:rPr lang="en-GB" sz="2400" dirty="0" smtClean="0">
                <a:latin typeface="Times New Roman" pitchFamily="18" charset="0"/>
                <a:cs typeface="Times New Roman" pitchFamily="18" charset="0"/>
              </a:rPr>
              <a:t>You can set the number of reducers for a map job by passing any whole number as a value to this key.</a:t>
            </a:r>
          </a:p>
          <a:p>
            <a:pPr algn="just" fontAlgn="t">
              <a:buNone/>
            </a:pPr>
            <a:r>
              <a:rPr lang="en-GB" sz="2400" b="1" dirty="0" smtClean="0">
                <a:latin typeface="Times New Roman" pitchFamily="18" charset="0"/>
                <a:cs typeface="Times New Roman" pitchFamily="18" charset="0"/>
              </a:rPr>
              <a:t>Debug</a:t>
            </a:r>
          </a:p>
          <a:p>
            <a:pPr algn="just" fontAlgn="t">
              <a:buNone/>
            </a:pPr>
            <a:r>
              <a:rPr lang="en-GB" sz="2400" b="1" dirty="0" smtClean="0">
                <a:latin typeface="Times New Roman" pitchFamily="18" charset="0"/>
                <a:cs typeface="Times New Roman" pitchFamily="18" charset="0"/>
              </a:rPr>
              <a:t>    </a:t>
            </a:r>
            <a:r>
              <a:rPr lang="en-GB" sz="2400" dirty="0" smtClean="0">
                <a:latin typeface="Times New Roman" pitchFamily="18" charset="0"/>
                <a:cs typeface="Times New Roman" pitchFamily="18" charset="0"/>
              </a:rPr>
              <a:t>You can turn off or turn on the debugging feature in Pig by passing on/off to this key.</a:t>
            </a:r>
          </a:p>
          <a:p>
            <a:pPr algn="just" fontAlgn="t">
              <a:buNone/>
            </a:pPr>
            <a:r>
              <a:rPr lang="en-GB" sz="2400" b="1" dirty="0" smtClean="0">
                <a:latin typeface="Times New Roman" pitchFamily="18" charset="0"/>
                <a:cs typeface="Times New Roman" pitchFamily="18" charset="0"/>
              </a:rPr>
              <a:t>     job.name </a:t>
            </a:r>
            <a:r>
              <a:rPr lang="en-GB" sz="2400" dirty="0" smtClean="0">
                <a:latin typeface="Times New Roman" pitchFamily="18" charset="0"/>
                <a:cs typeface="Times New Roman" pitchFamily="18" charset="0"/>
              </a:rPr>
              <a:t>You can set the Job name to the required job by passing a string value to this key.</a:t>
            </a:r>
          </a:p>
          <a:p>
            <a:pPr algn="just" fontAlgn="t">
              <a:buNone/>
            </a:pPr>
            <a:r>
              <a:rPr lang="en-GB" sz="2400" b="1" dirty="0" smtClean="0">
                <a:latin typeface="Times New Roman" pitchFamily="18" charset="0"/>
                <a:cs typeface="Times New Roman" pitchFamily="18" charset="0"/>
              </a:rPr>
              <a:t>     job.priority </a:t>
            </a:r>
            <a:r>
              <a:rPr lang="en-GB" sz="2400" dirty="0" smtClean="0">
                <a:latin typeface="Times New Roman" pitchFamily="18" charset="0"/>
                <a:cs typeface="Times New Roman" pitchFamily="18" charset="0"/>
              </a:rPr>
              <a:t>You can set the job priority to a job by passing one of the following values to this key −</a:t>
            </a:r>
          </a:p>
          <a:p>
            <a:pPr algn="just" fontAlgn="t">
              <a:buNone/>
            </a:pPr>
            <a:r>
              <a:rPr lang="en-GB" sz="2400" dirty="0" smtClean="0">
                <a:latin typeface="Times New Roman" pitchFamily="18" charset="0"/>
                <a:cs typeface="Times New Roman" pitchFamily="18" charset="0"/>
              </a:rPr>
              <a:t>     very_low,  low , normal,  high , very_high</a:t>
            </a:r>
          </a:p>
          <a:p>
            <a:pPr algn="just"/>
            <a:r>
              <a:rPr lang="en-GB" sz="2400" b="1" dirty="0" smtClean="0">
                <a:latin typeface="Times New Roman" pitchFamily="18" charset="0"/>
                <a:cs typeface="Times New Roman" pitchFamily="18" charset="0"/>
              </a:rPr>
              <a:t>stream.skippath </a:t>
            </a:r>
          </a:p>
          <a:p>
            <a:pPr algn="just">
              <a:buNone/>
            </a:pPr>
            <a:r>
              <a:rPr lang="en-GB" sz="2400" b="1" dirty="0" smtClean="0">
                <a:latin typeface="Times New Roman" pitchFamily="18" charset="0"/>
                <a:cs typeface="Times New Roman" pitchFamily="18" charset="0"/>
              </a:rPr>
              <a:t>    </a:t>
            </a:r>
            <a:r>
              <a:rPr lang="en-GB" sz="2400" dirty="0" smtClean="0">
                <a:latin typeface="Times New Roman" pitchFamily="18" charset="0"/>
                <a:cs typeface="Times New Roman" pitchFamily="18" charset="0"/>
              </a:rPr>
              <a:t>For streaming, you can set the path from where the data is not to be transferred, by passing the desired path in the form of a string to this key.</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839200" cy="6477000"/>
          </a:xfrm>
        </p:spPr>
        <p:txBody>
          <a:bodyPr>
            <a:noAutofit/>
          </a:bodyPr>
          <a:lstStyle/>
          <a:p>
            <a:pPr algn="just">
              <a:buNone/>
            </a:pPr>
            <a:r>
              <a:rPr lang="en-GB" sz="2400" dirty="0" smtClean="0">
                <a:latin typeface="Times New Roman" pitchFamily="18" charset="0"/>
                <a:cs typeface="Times New Roman" pitchFamily="18" charset="0"/>
              </a:rPr>
              <a:t>quit Command</a:t>
            </a:r>
          </a:p>
          <a:p>
            <a:pPr algn="just"/>
            <a:r>
              <a:rPr lang="en-GB" sz="2400" dirty="0" smtClean="0">
                <a:latin typeface="Times New Roman" pitchFamily="18" charset="0"/>
                <a:cs typeface="Times New Roman" pitchFamily="18" charset="0"/>
              </a:rPr>
              <a:t>You can quit from the Grunt shell using this command.</a:t>
            </a:r>
          </a:p>
          <a:p>
            <a:pPr algn="just">
              <a:buNone/>
            </a:pPr>
            <a:r>
              <a:rPr lang="en-GB" sz="2400" b="1" dirty="0" smtClean="0">
                <a:latin typeface="Times New Roman" pitchFamily="18" charset="0"/>
                <a:cs typeface="Times New Roman" pitchFamily="18" charset="0"/>
              </a:rPr>
              <a:t>Usage</a:t>
            </a:r>
            <a:endParaRPr lang="en-GB" sz="2400" dirty="0" smtClean="0">
              <a:latin typeface="Times New Roman" pitchFamily="18" charset="0"/>
              <a:cs typeface="Times New Roman" pitchFamily="18" charset="0"/>
            </a:endParaRPr>
          </a:p>
          <a:p>
            <a:pPr algn="just">
              <a:buNone/>
            </a:pPr>
            <a:r>
              <a:rPr lang="en-GB" sz="2400" dirty="0" smtClean="0">
                <a:latin typeface="Times New Roman" pitchFamily="18" charset="0"/>
                <a:cs typeface="Times New Roman" pitchFamily="18" charset="0"/>
              </a:rPr>
              <a:t>Quit from the Grunt shell as shown below.</a:t>
            </a:r>
          </a:p>
          <a:p>
            <a:pPr algn="just"/>
            <a:r>
              <a:rPr lang="en-GB" sz="2400" dirty="0" smtClean="0">
                <a:latin typeface="Times New Roman" pitchFamily="18" charset="0"/>
                <a:cs typeface="Times New Roman" pitchFamily="18" charset="0"/>
              </a:rPr>
              <a:t>grunt&gt; quit </a:t>
            </a:r>
          </a:p>
          <a:p>
            <a:pPr algn="just">
              <a:buNone/>
            </a:pPr>
            <a:r>
              <a:rPr lang="en-GB" sz="2400" dirty="0" smtClean="0">
                <a:latin typeface="Times New Roman" pitchFamily="18" charset="0"/>
                <a:cs typeface="Times New Roman" pitchFamily="18" charset="0"/>
              </a:rPr>
              <a:t>     Let us now take a look at the commands using which you can control Apache Pig from the Grunt shell.</a:t>
            </a:r>
          </a:p>
          <a:p>
            <a:pPr algn="just">
              <a:buNone/>
            </a:pPr>
            <a:r>
              <a:rPr lang="en-GB" sz="2400" dirty="0" smtClean="0">
                <a:latin typeface="Times New Roman" pitchFamily="18" charset="0"/>
                <a:cs typeface="Times New Roman" pitchFamily="18" charset="0"/>
              </a:rPr>
              <a:t>exec Command</a:t>
            </a:r>
          </a:p>
          <a:p>
            <a:pPr algn="just"/>
            <a:r>
              <a:rPr lang="en-GB" sz="2400" dirty="0" smtClean="0">
                <a:latin typeface="Times New Roman" pitchFamily="18" charset="0"/>
                <a:cs typeface="Times New Roman" pitchFamily="18" charset="0"/>
              </a:rPr>
              <a:t>Using the </a:t>
            </a:r>
            <a:r>
              <a:rPr lang="en-GB" sz="2400" b="1" dirty="0" smtClean="0">
                <a:latin typeface="Times New Roman" pitchFamily="18" charset="0"/>
                <a:cs typeface="Times New Roman" pitchFamily="18" charset="0"/>
              </a:rPr>
              <a:t>exec</a:t>
            </a:r>
            <a:r>
              <a:rPr lang="en-GB" sz="2400" dirty="0" smtClean="0">
                <a:latin typeface="Times New Roman" pitchFamily="18" charset="0"/>
                <a:cs typeface="Times New Roman" pitchFamily="18" charset="0"/>
              </a:rPr>
              <a:t> command, we can execute Pig scripts from the Grunt shell.</a:t>
            </a:r>
          </a:p>
          <a:p>
            <a:pPr algn="just">
              <a:buNone/>
            </a:pPr>
            <a:r>
              <a:rPr lang="en-GB" sz="2400" b="1" dirty="0" smtClean="0">
                <a:latin typeface="Times New Roman" pitchFamily="18" charset="0"/>
                <a:cs typeface="Times New Roman" pitchFamily="18" charset="0"/>
              </a:rPr>
              <a:t>Syntax</a:t>
            </a:r>
            <a:endParaRPr lang="en-GB" sz="2400" dirty="0" smtClean="0">
              <a:latin typeface="Times New Roman" pitchFamily="18" charset="0"/>
              <a:cs typeface="Times New Roman" pitchFamily="18" charset="0"/>
            </a:endParaRPr>
          </a:p>
          <a:p>
            <a:pPr algn="just"/>
            <a:r>
              <a:rPr lang="en-GB" sz="2400" dirty="0" smtClean="0">
                <a:latin typeface="Times New Roman" pitchFamily="18" charset="0"/>
                <a:cs typeface="Times New Roman" pitchFamily="18" charset="0"/>
              </a:rPr>
              <a:t>Given below is the syntax of the utility command </a:t>
            </a:r>
            <a:r>
              <a:rPr lang="en-GB" sz="2400" b="1" dirty="0" smtClean="0">
                <a:latin typeface="Times New Roman" pitchFamily="18" charset="0"/>
                <a:cs typeface="Times New Roman" pitchFamily="18" charset="0"/>
              </a:rPr>
              <a:t>exec</a:t>
            </a:r>
            <a:r>
              <a:rPr lang="en-GB" sz="2400" dirty="0" smtClean="0">
                <a:latin typeface="Times New Roman" pitchFamily="18" charset="0"/>
                <a:cs typeface="Times New Roman" pitchFamily="18" charset="0"/>
              </a:rPr>
              <a:t>.</a:t>
            </a:r>
          </a:p>
          <a:p>
            <a:pPr algn="just"/>
            <a:r>
              <a:rPr lang="en-GB" sz="2400" dirty="0" smtClean="0">
                <a:latin typeface="Times New Roman" pitchFamily="18" charset="0"/>
                <a:cs typeface="Times New Roman" pitchFamily="18" charset="0"/>
              </a:rPr>
              <a:t>grunt&gt; exec [–param param_name = param_value] [–param_file file_name] [script]</a:t>
            </a:r>
          </a:p>
          <a:p>
            <a:pPr algn="just"/>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705600"/>
          </a:xfrm>
        </p:spPr>
        <p:txBody>
          <a:bodyPr>
            <a:normAutofit fontScale="92500" lnSpcReduction="10000"/>
          </a:bodyPr>
          <a:lstStyle/>
          <a:p>
            <a:pPr algn="just">
              <a:buNone/>
            </a:pPr>
            <a:r>
              <a:rPr lang="en-GB" sz="2400" b="1" dirty="0" smtClean="0">
                <a:latin typeface="Times New Roman" pitchFamily="18" charset="0"/>
                <a:cs typeface="Times New Roman" pitchFamily="18" charset="0"/>
              </a:rPr>
              <a:t>Example</a:t>
            </a:r>
            <a:endParaRPr lang="en-GB" sz="2400" dirty="0" smtClean="0">
              <a:latin typeface="Times New Roman" pitchFamily="18" charset="0"/>
              <a:cs typeface="Times New Roman" pitchFamily="18" charset="0"/>
            </a:endParaRPr>
          </a:p>
          <a:p>
            <a:pPr algn="just"/>
            <a:r>
              <a:rPr lang="en-GB" sz="2400" dirty="0" smtClean="0">
                <a:latin typeface="Times New Roman" pitchFamily="18" charset="0"/>
                <a:cs typeface="Times New Roman" pitchFamily="18" charset="0"/>
              </a:rPr>
              <a:t>Let us assume there is a file named </a:t>
            </a:r>
            <a:r>
              <a:rPr lang="en-GB" sz="2400" b="1" dirty="0" smtClean="0">
                <a:latin typeface="Times New Roman" pitchFamily="18" charset="0"/>
                <a:cs typeface="Times New Roman" pitchFamily="18" charset="0"/>
              </a:rPr>
              <a:t>student.txt</a:t>
            </a:r>
            <a:r>
              <a:rPr lang="en-GB" sz="2400" dirty="0" smtClean="0">
                <a:latin typeface="Times New Roman" pitchFamily="18" charset="0"/>
                <a:cs typeface="Times New Roman" pitchFamily="18" charset="0"/>
              </a:rPr>
              <a:t> in the </a:t>
            </a:r>
            <a:r>
              <a:rPr lang="en-GB" sz="2400" b="1" dirty="0" smtClean="0">
                <a:latin typeface="Times New Roman" pitchFamily="18" charset="0"/>
                <a:cs typeface="Times New Roman" pitchFamily="18" charset="0"/>
              </a:rPr>
              <a:t>/pig_data/</a:t>
            </a:r>
            <a:r>
              <a:rPr lang="en-GB" sz="2400" dirty="0" smtClean="0">
                <a:latin typeface="Times New Roman" pitchFamily="18" charset="0"/>
                <a:cs typeface="Times New Roman" pitchFamily="18" charset="0"/>
              </a:rPr>
              <a:t> directory of HDFS with the following content.</a:t>
            </a:r>
          </a:p>
          <a:p>
            <a:pPr algn="just">
              <a:buNone/>
            </a:pPr>
            <a:r>
              <a:rPr lang="en-GB" sz="2400" b="1" dirty="0" smtClean="0">
                <a:latin typeface="Times New Roman" pitchFamily="18" charset="0"/>
                <a:cs typeface="Times New Roman" pitchFamily="18" charset="0"/>
              </a:rPr>
              <a:t>Student.txt</a:t>
            </a:r>
            <a:endParaRPr lang="en-GB" sz="2400" dirty="0" smtClean="0">
              <a:latin typeface="Times New Roman" pitchFamily="18" charset="0"/>
              <a:cs typeface="Times New Roman" pitchFamily="18" charset="0"/>
            </a:endParaRPr>
          </a:p>
          <a:p>
            <a:pPr algn="just"/>
            <a:r>
              <a:rPr lang="en-GB" sz="2400" dirty="0" smtClean="0">
                <a:latin typeface="Times New Roman" pitchFamily="18" charset="0"/>
                <a:cs typeface="Times New Roman" pitchFamily="18" charset="0"/>
              </a:rPr>
              <a:t>001,Rajiv,Hyderabad 002,siddarth,Kolkata 003,Rajesh,Delhi And, assume we have a script file named </a:t>
            </a:r>
            <a:r>
              <a:rPr lang="en-GB" sz="2400" b="1" dirty="0" smtClean="0">
                <a:latin typeface="Times New Roman" pitchFamily="18" charset="0"/>
                <a:cs typeface="Times New Roman" pitchFamily="18" charset="0"/>
              </a:rPr>
              <a:t>sample_script.pig</a:t>
            </a:r>
            <a:r>
              <a:rPr lang="en-GB" sz="2400" dirty="0" smtClean="0">
                <a:latin typeface="Times New Roman" pitchFamily="18" charset="0"/>
                <a:cs typeface="Times New Roman" pitchFamily="18" charset="0"/>
              </a:rPr>
              <a:t> in the </a:t>
            </a:r>
            <a:r>
              <a:rPr lang="en-GB" sz="2400" b="1" dirty="0" smtClean="0">
                <a:latin typeface="Times New Roman" pitchFamily="18" charset="0"/>
                <a:cs typeface="Times New Roman" pitchFamily="18" charset="0"/>
              </a:rPr>
              <a:t>/pig_data/</a:t>
            </a:r>
            <a:r>
              <a:rPr lang="en-GB" sz="2400" dirty="0" smtClean="0">
                <a:latin typeface="Times New Roman" pitchFamily="18" charset="0"/>
                <a:cs typeface="Times New Roman" pitchFamily="18" charset="0"/>
              </a:rPr>
              <a:t> directory of HDFS with the following content.</a:t>
            </a:r>
          </a:p>
          <a:p>
            <a:pPr algn="just">
              <a:buNone/>
            </a:pPr>
            <a:r>
              <a:rPr lang="en-GB" sz="2400" b="1" dirty="0" smtClean="0">
                <a:latin typeface="Times New Roman" pitchFamily="18" charset="0"/>
                <a:cs typeface="Times New Roman" pitchFamily="18" charset="0"/>
              </a:rPr>
              <a:t>Sample_script.pig</a:t>
            </a:r>
            <a:endParaRPr lang="en-GB" sz="2400" dirty="0" smtClean="0">
              <a:latin typeface="Times New Roman" pitchFamily="18" charset="0"/>
              <a:cs typeface="Times New Roman" pitchFamily="18" charset="0"/>
            </a:endParaRPr>
          </a:p>
          <a:p>
            <a:pPr algn="just"/>
            <a:r>
              <a:rPr lang="en-GB" sz="2400" dirty="0" smtClean="0">
                <a:latin typeface="Times New Roman" pitchFamily="18" charset="0"/>
                <a:cs typeface="Times New Roman" pitchFamily="18" charset="0"/>
              </a:rPr>
              <a:t>student = LOAD 'hdfs://localhost:9000/pig_data/student.txt' USING PigStorage(',') as (id:int,name:chararray,city:chararray); Dump student;Now, let us execute the above script from the Grunt shell using the </a:t>
            </a:r>
            <a:r>
              <a:rPr lang="en-GB" sz="2400" b="1" dirty="0" smtClean="0">
                <a:latin typeface="Times New Roman" pitchFamily="18" charset="0"/>
                <a:cs typeface="Times New Roman" pitchFamily="18" charset="0"/>
              </a:rPr>
              <a:t>exec</a:t>
            </a:r>
            <a:r>
              <a:rPr lang="en-GB" sz="2400" dirty="0" smtClean="0">
                <a:latin typeface="Times New Roman" pitchFamily="18" charset="0"/>
                <a:cs typeface="Times New Roman" pitchFamily="18" charset="0"/>
              </a:rPr>
              <a:t> command as shown below.</a:t>
            </a:r>
          </a:p>
          <a:p>
            <a:pPr algn="just"/>
            <a:r>
              <a:rPr lang="en-GB" sz="2400" dirty="0" smtClean="0">
                <a:latin typeface="Times New Roman" pitchFamily="18" charset="0"/>
                <a:cs typeface="Times New Roman" pitchFamily="18" charset="0"/>
              </a:rPr>
              <a:t>grunt&gt; exec /sample_script.pig </a:t>
            </a:r>
          </a:p>
          <a:p>
            <a:pPr algn="just"/>
            <a:endParaRPr lang="en-GB" sz="2400" b="1" dirty="0" smtClean="0">
              <a:latin typeface="Times New Roman" pitchFamily="18" charset="0"/>
              <a:cs typeface="Times New Roman" pitchFamily="18" charset="0"/>
            </a:endParaRPr>
          </a:p>
          <a:p>
            <a:pPr algn="just">
              <a:buNone/>
            </a:pPr>
            <a:r>
              <a:rPr lang="en-GB" sz="2400" b="1" dirty="0" smtClean="0">
                <a:latin typeface="Times New Roman" pitchFamily="18" charset="0"/>
                <a:cs typeface="Times New Roman" pitchFamily="18" charset="0"/>
              </a:rPr>
              <a:t>Output</a:t>
            </a:r>
            <a:endParaRPr lang="en-GB" sz="2400" dirty="0" smtClean="0">
              <a:latin typeface="Times New Roman" pitchFamily="18" charset="0"/>
              <a:cs typeface="Times New Roman" pitchFamily="18" charset="0"/>
            </a:endParaRPr>
          </a:p>
          <a:p>
            <a:pPr algn="just"/>
            <a:r>
              <a:rPr lang="en-GB" sz="2400" dirty="0" smtClean="0">
                <a:latin typeface="Times New Roman" pitchFamily="18" charset="0"/>
                <a:cs typeface="Times New Roman" pitchFamily="18" charset="0"/>
              </a:rPr>
              <a:t>The </a:t>
            </a:r>
            <a:r>
              <a:rPr lang="en-GB" sz="2400" b="1" dirty="0" smtClean="0">
                <a:latin typeface="Times New Roman" pitchFamily="18" charset="0"/>
                <a:cs typeface="Times New Roman" pitchFamily="18" charset="0"/>
              </a:rPr>
              <a:t>exec</a:t>
            </a:r>
            <a:r>
              <a:rPr lang="en-GB" sz="2400" dirty="0" smtClean="0">
                <a:latin typeface="Times New Roman" pitchFamily="18" charset="0"/>
                <a:cs typeface="Times New Roman" pitchFamily="18" charset="0"/>
              </a:rPr>
              <a:t> command executes the script in the </a:t>
            </a:r>
            <a:r>
              <a:rPr lang="en-GB" sz="2400" b="1" dirty="0" smtClean="0">
                <a:latin typeface="Times New Roman" pitchFamily="18" charset="0"/>
                <a:cs typeface="Times New Roman" pitchFamily="18" charset="0"/>
              </a:rPr>
              <a:t>sample_script.pig</a:t>
            </a:r>
            <a:r>
              <a:rPr lang="en-GB" sz="2400" dirty="0" smtClean="0">
                <a:latin typeface="Times New Roman" pitchFamily="18" charset="0"/>
                <a:cs typeface="Times New Roman" pitchFamily="18" charset="0"/>
              </a:rPr>
              <a:t>. As directed in the script, it loads the </a:t>
            </a:r>
            <a:r>
              <a:rPr lang="en-GB" sz="2400" b="1" dirty="0" smtClean="0">
                <a:latin typeface="Times New Roman" pitchFamily="18" charset="0"/>
                <a:cs typeface="Times New Roman" pitchFamily="18" charset="0"/>
              </a:rPr>
              <a:t>student.txt</a:t>
            </a:r>
            <a:r>
              <a:rPr lang="en-GB" sz="2400" dirty="0" smtClean="0">
                <a:latin typeface="Times New Roman" pitchFamily="18" charset="0"/>
                <a:cs typeface="Times New Roman" pitchFamily="18" charset="0"/>
              </a:rPr>
              <a:t> file into Pig and gives you the result of the Dump operator displaying the following content.</a:t>
            </a:r>
          </a:p>
          <a:p>
            <a:pPr algn="just"/>
            <a:r>
              <a:rPr lang="en-GB" sz="2400" dirty="0" smtClean="0">
                <a:latin typeface="Times New Roman" pitchFamily="18" charset="0"/>
                <a:cs typeface="Times New Roman" pitchFamily="18" charset="0"/>
              </a:rPr>
              <a:t>(1,Rajiv,Hyderabad) (2,siddarth,Kolkata) (3,Rajesh,Delhi) </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0"/>
            <a:ext cx="8915400" cy="6858000"/>
          </a:xfrm>
        </p:spPr>
        <p:txBody>
          <a:bodyPr>
            <a:normAutofit fontScale="92500" lnSpcReduction="10000"/>
          </a:bodyPr>
          <a:lstStyle/>
          <a:p>
            <a:pPr>
              <a:buNone/>
            </a:pPr>
            <a:r>
              <a:rPr lang="en-GB" sz="2400" dirty="0" smtClean="0">
                <a:latin typeface="Times New Roman" pitchFamily="18" charset="0"/>
                <a:cs typeface="Times New Roman" pitchFamily="18" charset="0"/>
              </a:rPr>
              <a:t>kill Command</a:t>
            </a:r>
          </a:p>
          <a:p>
            <a:r>
              <a:rPr lang="en-GB" sz="2400" dirty="0" smtClean="0">
                <a:latin typeface="Times New Roman" pitchFamily="18" charset="0"/>
                <a:cs typeface="Times New Roman" pitchFamily="18" charset="0"/>
              </a:rPr>
              <a:t>You can kill a job from the Grunt shell using this command.</a:t>
            </a:r>
          </a:p>
          <a:p>
            <a:pPr>
              <a:buNone/>
            </a:pPr>
            <a:r>
              <a:rPr lang="en-GB" sz="2400" b="1" dirty="0" smtClean="0">
                <a:latin typeface="Times New Roman" pitchFamily="18" charset="0"/>
                <a:cs typeface="Times New Roman" pitchFamily="18" charset="0"/>
              </a:rPr>
              <a:t>Syntax</a:t>
            </a:r>
            <a:endParaRPr lang="en-GB" sz="2400" dirty="0" smtClean="0">
              <a:latin typeface="Times New Roman" pitchFamily="18" charset="0"/>
              <a:cs typeface="Times New Roman" pitchFamily="18" charset="0"/>
            </a:endParaRPr>
          </a:p>
          <a:p>
            <a:r>
              <a:rPr lang="en-GB" sz="2400" dirty="0" smtClean="0">
                <a:latin typeface="Times New Roman" pitchFamily="18" charset="0"/>
                <a:cs typeface="Times New Roman" pitchFamily="18" charset="0"/>
              </a:rPr>
              <a:t>Given below is the syntax of the </a:t>
            </a:r>
            <a:r>
              <a:rPr lang="en-GB" sz="2400" b="1" dirty="0" smtClean="0">
                <a:latin typeface="Times New Roman" pitchFamily="18" charset="0"/>
                <a:cs typeface="Times New Roman" pitchFamily="18" charset="0"/>
              </a:rPr>
              <a:t>kill</a:t>
            </a:r>
            <a:r>
              <a:rPr lang="en-GB" sz="2400" dirty="0" smtClean="0">
                <a:latin typeface="Times New Roman" pitchFamily="18" charset="0"/>
                <a:cs typeface="Times New Roman" pitchFamily="18" charset="0"/>
              </a:rPr>
              <a:t> command.</a:t>
            </a:r>
          </a:p>
          <a:p>
            <a:r>
              <a:rPr lang="en-GB" sz="2400" dirty="0" smtClean="0">
                <a:latin typeface="Times New Roman" pitchFamily="18" charset="0"/>
                <a:cs typeface="Times New Roman" pitchFamily="18" charset="0"/>
              </a:rPr>
              <a:t>grunt&gt; kill JobId </a:t>
            </a:r>
            <a:r>
              <a:rPr lang="en-GB" sz="2400" b="1" dirty="0" smtClean="0">
                <a:latin typeface="Times New Roman" pitchFamily="18" charset="0"/>
                <a:cs typeface="Times New Roman" pitchFamily="18" charset="0"/>
              </a:rPr>
              <a:t>Example</a:t>
            </a:r>
            <a:endParaRPr lang="en-GB" sz="2400" dirty="0" smtClean="0">
              <a:latin typeface="Times New Roman" pitchFamily="18" charset="0"/>
              <a:cs typeface="Times New Roman" pitchFamily="18" charset="0"/>
            </a:endParaRPr>
          </a:p>
          <a:p>
            <a:r>
              <a:rPr lang="en-GB" sz="2400" dirty="0" smtClean="0">
                <a:latin typeface="Times New Roman" pitchFamily="18" charset="0"/>
                <a:cs typeface="Times New Roman" pitchFamily="18" charset="0"/>
              </a:rPr>
              <a:t>Suppose there is a running Pig job having id </a:t>
            </a:r>
            <a:r>
              <a:rPr lang="en-GB" sz="2400" b="1" dirty="0" smtClean="0">
                <a:latin typeface="Times New Roman" pitchFamily="18" charset="0"/>
                <a:cs typeface="Times New Roman" pitchFamily="18" charset="0"/>
              </a:rPr>
              <a:t>Id_0055</a:t>
            </a:r>
            <a:r>
              <a:rPr lang="en-GB" sz="2400" dirty="0" smtClean="0">
                <a:latin typeface="Times New Roman" pitchFamily="18" charset="0"/>
                <a:cs typeface="Times New Roman" pitchFamily="18" charset="0"/>
              </a:rPr>
              <a:t>, you can kill it from the Grunt shell using the </a:t>
            </a:r>
            <a:r>
              <a:rPr lang="en-GB" sz="2400" b="1" dirty="0" smtClean="0">
                <a:latin typeface="Times New Roman" pitchFamily="18" charset="0"/>
                <a:cs typeface="Times New Roman" pitchFamily="18" charset="0"/>
              </a:rPr>
              <a:t>kill</a:t>
            </a:r>
            <a:r>
              <a:rPr lang="en-GB" sz="2400" dirty="0" smtClean="0">
                <a:latin typeface="Times New Roman" pitchFamily="18" charset="0"/>
                <a:cs typeface="Times New Roman" pitchFamily="18" charset="0"/>
              </a:rPr>
              <a:t> command, as shown below.</a:t>
            </a:r>
          </a:p>
          <a:p>
            <a:r>
              <a:rPr lang="en-GB" sz="2400" dirty="0" smtClean="0">
                <a:latin typeface="Times New Roman" pitchFamily="18" charset="0"/>
                <a:cs typeface="Times New Roman" pitchFamily="18" charset="0"/>
              </a:rPr>
              <a:t>grunt&gt; kill Id_0055</a:t>
            </a:r>
          </a:p>
          <a:p>
            <a:r>
              <a:rPr lang="en-GB" sz="2400" dirty="0" smtClean="0">
                <a:latin typeface="Times New Roman" pitchFamily="18" charset="0"/>
                <a:cs typeface="Times New Roman" pitchFamily="18" charset="0"/>
              </a:rPr>
              <a:t>run Command</a:t>
            </a:r>
          </a:p>
          <a:p>
            <a:r>
              <a:rPr lang="en-GB" sz="2400" dirty="0" smtClean="0">
                <a:latin typeface="Times New Roman" pitchFamily="18" charset="0"/>
                <a:cs typeface="Times New Roman" pitchFamily="18" charset="0"/>
              </a:rPr>
              <a:t>You can run a Pig script from the Grunt shell using the </a:t>
            </a:r>
            <a:r>
              <a:rPr lang="en-GB" sz="2400" b="1" dirty="0" smtClean="0">
                <a:latin typeface="Times New Roman" pitchFamily="18" charset="0"/>
                <a:cs typeface="Times New Roman" pitchFamily="18" charset="0"/>
              </a:rPr>
              <a:t>run</a:t>
            </a:r>
            <a:r>
              <a:rPr lang="en-GB" sz="2400" dirty="0" smtClean="0">
                <a:latin typeface="Times New Roman" pitchFamily="18" charset="0"/>
                <a:cs typeface="Times New Roman" pitchFamily="18" charset="0"/>
              </a:rPr>
              <a:t> command</a:t>
            </a:r>
          </a:p>
          <a:p>
            <a:pPr>
              <a:buNone/>
            </a:pPr>
            <a:r>
              <a:rPr lang="en-GB" sz="2400" b="1" dirty="0" smtClean="0">
                <a:latin typeface="Times New Roman" pitchFamily="18" charset="0"/>
                <a:cs typeface="Times New Roman" pitchFamily="18" charset="0"/>
              </a:rPr>
              <a:t>Syntax</a:t>
            </a:r>
            <a:endParaRPr lang="en-GB" sz="2400" dirty="0" smtClean="0">
              <a:latin typeface="Times New Roman" pitchFamily="18" charset="0"/>
              <a:cs typeface="Times New Roman" pitchFamily="18" charset="0"/>
            </a:endParaRPr>
          </a:p>
          <a:p>
            <a:r>
              <a:rPr lang="en-GB" sz="2400" dirty="0" smtClean="0">
                <a:latin typeface="Times New Roman" pitchFamily="18" charset="0"/>
                <a:cs typeface="Times New Roman" pitchFamily="18" charset="0"/>
              </a:rPr>
              <a:t>Given below is the syntax of the </a:t>
            </a:r>
            <a:r>
              <a:rPr lang="en-GB" sz="2400" b="1" dirty="0" smtClean="0">
                <a:latin typeface="Times New Roman" pitchFamily="18" charset="0"/>
                <a:cs typeface="Times New Roman" pitchFamily="18" charset="0"/>
              </a:rPr>
              <a:t>run</a:t>
            </a:r>
            <a:r>
              <a:rPr lang="en-GB" sz="2400" dirty="0" smtClean="0">
                <a:latin typeface="Times New Roman" pitchFamily="18" charset="0"/>
                <a:cs typeface="Times New Roman" pitchFamily="18" charset="0"/>
              </a:rPr>
              <a:t> command.</a:t>
            </a:r>
          </a:p>
          <a:p>
            <a:r>
              <a:rPr lang="en-GB" sz="2400" dirty="0" smtClean="0">
                <a:latin typeface="Times New Roman" pitchFamily="18" charset="0"/>
                <a:cs typeface="Times New Roman" pitchFamily="18" charset="0"/>
              </a:rPr>
              <a:t>grunt&gt; run [–param param_name = param_value] [–param_file file_name] script </a:t>
            </a:r>
            <a:r>
              <a:rPr lang="en-GB" sz="2400" b="1" dirty="0" smtClean="0">
                <a:latin typeface="Times New Roman" pitchFamily="18" charset="0"/>
                <a:cs typeface="Times New Roman" pitchFamily="18" charset="0"/>
              </a:rPr>
              <a:t>Example</a:t>
            </a:r>
            <a:endParaRPr lang="en-GB" sz="2400" dirty="0" smtClean="0">
              <a:latin typeface="Times New Roman" pitchFamily="18" charset="0"/>
              <a:cs typeface="Times New Roman" pitchFamily="18" charset="0"/>
            </a:endParaRPr>
          </a:p>
          <a:p>
            <a:r>
              <a:rPr lang="en-GB" sz="2400" dirty="0" smtClean="0">
                <a:latin typeface="Times New Roman" pitchFamily="18" charset="0"/>
                <a:cs typeface="Times New Roman" pitchFamily="18" charset="0"/>
              </a:rPr>
              <a:t>Let us assume there is a file named </a:t>
            </a:r>
            <a:r>
              <a:rPr lang="en-GB" sz="2400" b="1" dirty="0" smtClean="0">
                <a:latin typeface="Times New Roman" pitchFamily="18" charset="0"/>
                <a:cs typeface="Times New Roman" pitchFamily="18" charset="0"/>
              </a:rPr>
              <a:t>student.txt</a:t>
            </a:r>
            <a:r>
              <a:rPr lang="en-GB" sz="2400" dirty="0" smtClean="0">
                <a:latin typeface="Times New Roman" pitchFamily="18" charset="0"/>
                <a:cs typeface="Times New Roman" pitchFamily="18" charset="0"/>
              </a:rPr>
              <a:t> in the </a:t>
            </a:r>
            <a:r>
              <a:rPr lang="en-GB" sz="2400" b="1" dirty="0" smtClean="0">
                <a:latin typeface="Times New Roman" pitchFamily="18" charset="0"/>
                <a:cs typeface="Times New Roman" pitchFamily="18" charset="0"/>
              </a:rPr>
              <a:t>/pig_data/</a:t>
            </a:r>
            <a:r>
              <a:rPr lang="en-GB" sz="2400" dirty="0" smtClean="0">
                <a:latin typeface="Times New Roman" pitchFamily="18" charset="0"/>
                <a:cs typeface="Times New Roman" pitchFamily="18" charset="0"/>
              </a:rPr>
              <a:t> directory of HDFS with the following content.</a:t>
            </a:r>
          </a:p>
          <a:p>
            <a:pPr>
              <a:buNone/>
            </a:pPr>
            <a:r>
              <a:rPr lang="en-GB" sz="2400" b="1" dirty="0" smtClean="0">
                <a:latin typeface="Times New Roman" pitchFamily="18" charset="0"/>
                <a:cs typeface="Times New Roman" pitchFamily="18" charset="0"/>
              </a:rPr>
              <a:t>Student.txt</a:t>
            </a:r>
            <a:endParaRPr lang="en-GB" sz="2400" dirty="0" smtClean="0">
              <a:latin typeface="Times New Roman" pitchFamily="18" charset="0"/>
              <a:cs typeface="Times New Roman" pitchFamily="18" charset="0"/>
            </a:endParaRPr>
          </a:p>
          <a:p>
            <a:r>
              <a:rPr lang="en-GB" sz="2400" dirty="0" smtClean="0">
                <a:latin typeface="Times New Roman" pitchFamily="18" charset="0"/>
                <a:cs typeface="Times New Roman" pitchFamily="18" charset="0"/>
              </a:rPr>
              <a:t>001,Rajiv,Hyderabad 002,siddarth,Kolkata 003,Rajesh,Delhi</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228600"/>
            <a:ext cx="8763000" cy="5897563"/>
          </a:xfrm>
        </p:spPr>
        <p:txBody>
          <a:bodyPr>
            <a:normAutofit/>
          </a:bodyPr>
          <a:lstStyle/>
          <a:p>
            <a:pPr>
              <a:buNone/>
            </a:pPr>
            <a:r>
              <a:rPr lang="en-US" sz="2400" b="1" dirty="0" smtClean="0">
                <a:latin typeface="Times New Roman" pitchFamily="18" charset="0"/>
                <a:cs typeface="Times New Roman" pitchFamily="18" charset="0"/>
              </a:rPr>
              <a:t>Sample_script.pig</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student = LOAD 'hdfs://localhost:9000/pig_data/student.txt' USING PigStorage(',') as (id:int,name:chararray,city:chararray);Now, let us run the above script from the Grunt shell using the run command as shown below.</a:t>
            </a:r>
          </a:p>
          <a:p>
            <a:r>
              <a:rPr lang="en-US" sz="2400" dirty="0" smtClean="0">
                <a:latin typeface="Times New Roman" pitchFamily="18" charset="0"/>
                <a:cs typeface="Times New Roman" pitchFamily="18" charset="0"/>
              </a:rPr>
              <a:t>grunt&gt; run /sample_script.pig You can see the output of the script using the </a:t>
            </a:r>
            <a:r>
              <a:rPr lang="en-US" sz="2400" b="1" dirty="0" smtClean="0">
                <a:latin typeface="Times New Roman" pitchFamily="18" charset="0"/>
                <a:cs typeface="Times New Roman" pitchFamily="18" charset="0"/>
              </a:rPr>
              <a:t>Dump operator</a:t>
            </a:r>
            <a:r>
              <a:rPr lang="en-US" sz="2400" dirty="0" smtClean="0">
                <a:latin typeface="Times New Roman" pitchFamily="18" charset="0"/>
                <a:cs typeface="Times New Roman" pitchFamily="18" charset="0"/>
              </a:rPr>
              <a:t> as shown below.</a:t>
            </a:r>
          </a:p>
          <a:p>
            <a:r>
              <a:rPr lang="en-US" sz="2400" b="1" dirty="0" smtClean="0">
                <a:latin typeface="Times New Roman" pitchFamily="18" charset="0"/>
                <a:cs typeface="Times New Roman" pitchFamily="18" charset="0"/>
              </a:rPr>
              <a:t>grunt&gt; Dump;</a:t>
            </a:r>
            <a:r>
              <a:rPr lang="en-US" sz="2400" dirty="0" smtClean="0">
                <a:latin typeface="Times New Roman" pitchFamily="18" charset="0"/>
                <a:cs typeface="Times New Roman" pitchFamily="18" charset="0"/>
              </a:rPr>
              <a:t> (1,Rajiv,Hyderabad) (2,siddarth,Kolkata) (3,Rajesh,Delhi)</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solidFill>
                  <a:srgbClr val="FF0000"/>
                </a:solidFill>
                <a:latin typeface="Times New Roman" pitchFamily="18" charset="0"/>
                <a:cs typeface="Times New Roman" pitchFamily="18" charset="0"/>
              </a:rPr>
              <a:t>Going with the pig Latin Application Flow</a:t>
            </a:r>
            <a:endParaRPr lang="en-US"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152400" y="1447800"/>
            <a:ext cx="8839200" cy="5029200"/>
          </a:xfrm>
        </p:spPr>
        <p:txBody>
          <a:bodyPr>
            <a:normAutofit/>
          </a:bodyPr>
          <a:lstStyle/>
          <a:p>
            <a:pPr algn="just"/>
            <a:r>
              <a:rPr lang="en-GB" sz="2400" dirty="0" smtClean="0">
                <a:latin typeface="Times New Roman" pitchFamily="18" charset="0"/>
                <a:cs typeface="Times New Roman" pitchFamily="18" charset="0"/>
              </a:rPr>
              <a:t>Pig Latin is a dataflow language, where we define a data stream and a series of transformations that are applied to the data as it flows through our application. </a:t>
            </a:r>
          </a:p>
          <a:p>
            <a:pPr algn="just"/>
            <a:r>
              <a:rPr lang="en-GB" sz="2400" dirty="0" smtClean="0">
                <a:latin typeface="Times New Roman" pitchFamily="18" charset="0"/>
                <a:cs typeface="Times New Roman" pitchFamily="18" charset="0"/>
              </a:rPr>
              <a:t>This is in contrast to a control flow language (like C or Java), where we write a series of instructions. </a:t>
            </a:r>
          </a:p>
          <a:p>
            <a:pPr algn="just"/>
            <a:r>
              <a:rPr lang="en-GB" sz="2400" dirty="0" smtClean="0">
                <a:latin typeface="Times New Roman" pitchFamily="18" charset="0"/>
                <a:cs typeface="Times New Roman" pitchFamily="18" charset="0"/>
              </a:rPr>
              <a:t>In control flow languages, we use constructs like loops and conditional logic (like an if statement). </a:t>
            </a:r>
          </a:p>
          <a:p>
            <a:pPr algn="just"/>
            <a:r>
              <a:rPr lang="en-GB" sz="2400" dirty="0" smtClean="0">
                <a:latin typeface="Times New Roman" pitchFamily="18" charset="0"/>
                <a:cs typeface="Times New Roman" pitchFamily="18" charset="0"/>
              </a:rPr>
              <a:t>We won’t find loops and if statements in Pig Latin. Here is a simple pig syntax : </a:t>
            </a:r>
          </a:p>
          <a:p>
            <a:pPr algn="just">
              <a:buNone/>
            </a:pPr>
            <a:r>
              <a:rPr lang="en-IN" sz="2400" dirty="0" smtClean="0"/>
              <a:t>A = LOAD 'mindstick_file.txt';...B = GROUP ... ;...C= FILTER ...;...DUMP B;..STORE C INTO 'Results';</a:t>
            </a:r>
            <a:r>
              <a:rPr lang="en-GB" sz="2400" dirty="0" smtClean="0">
                <a:latin typeface="Times New Roman" pitchFamily="18" charset="0"/>
                <a:cs typeface="Times New Roman" pitchFamily="18" charset="0"/>
              </a:rPr>
              <a:t> </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228600"/>
            <a:ext cx="8610600" cy="6324600"/>
          </a:xfrm>
        </p:spPr>
        <p:txBody>
          <a:bodyPr>
            <a:normAutofit/>
          </a:bodyPr>
          <a:lstStyle/>
          <a:p>
            <a:pPr algn="just"/>
            <a:r>
              <a:rPr lang="en-IN" sz="2800" dirty="0" smtClean="0">
                <a:latin typeface="Times New Roman" pitchFamily="18" charset="0"/>
                <a:cs typeface="Times New Roman" pitchFamily="18" charset="0"/>
              </a:rPr>
              <a:t>Load: </a:t>
            </a:r>
          </a:p>
          <a:p>
            <a:pPr algn="just">
              <a:buNone/>
            </a:pPr>
            <a:r>
              <a:rPr lang="en-IN" sz="2800" dirty="0" smtClean="0">
                <a:latin typeface="Times New Roman" pitchFamily="18" charset="0"/>
                <a:cs typeface="Times New Roman" pitchFamily="18" charset="0"/>
              </a:rPr>
              <a:t>    We first load (LOAD) the data we want to manipulate. As in a typical MapReduce job, that data is stored in HDFS. For a Pig program to access the data, we first tell Pig what file or files to use. For that task, we use the LOAD 'data_file' command.</a:t>
            </a:r>
          </a:p>
          <a:p>
            <a:pPr algn="just"/>
            <a:r>
              <a:rPr lang="en-GB" sz="2800" dirty="0" smtClean="0">
                <a:latin typeface="Times New Roman" pitchFamily="18" charset="0"/>
                <a:cs typeface="Times New Roman" pitchFamily="18" charset="0"/>
              </a:rPr>
              <a:t>Here, 'mindstick_file' can specify either an HDFS data file or a  HDFS directory. If a directory is specified, every file located  in that directory are loaded into the program.</a:t>
            </a:r>
          </a:p>
          <a:p>
            <a:pPr algn="just"/>
            <a:r>
              <a:rPr lang="en-GB" sz="2800" dirty="0" smtClean="0">
                <a:latin typeface="Times New Roman" pitchFamily="18" charset="0"/>
                <a:cs typeface="Times New Roman" pitchFamily="18" charset="0"/>
              </a:rPr>
              <a:t>If the data is stored in a file format that isn’t natively accessible to Pig, we can optionally add the USING function to the LOAD statement to specify a user-defined function that can read in (and interpret) the data.</a:t>
            </a:r>
          </a:p>
          <a:p>
            <a:pPr algn="just"/>
            <a:endParaRPr lang="en-US" sz="28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228600"/>
            <a:ext cx="8686800" cy="6477000"/>
          </a:xfrm>
        </p:spPr>
        <p:txBody>
          <a:bodyPr>
            <a:normAutofit/>
          </a:bodyPr>
          <a:lstStyle/>
          <a:p>
            <a:pPr algn="just"/>
            <a:r>
              <a:rPr lang="en-GB" sz="2800" b="1" dirty="0" smtClean="0">
                <a:latin typeface="Times New Roman" pitchFamily="18" charset="0"/>
                <a:cs typeface="Times New Roman" pitchFamily="18" charset="0"/>
              </a:rPr>
              <a:t>Transform:</a:t>
            </a:r>
            <a:r>
              <a:rPr lang="en-GB" sz="2800" dirty="0" smtClean="0">
                <a:latin typeface="Times New Roman" pitchFamily="18" charset="0"/>
                <a:cs typeface="Times New Roman" pitchFamily="18" charset="0"/>
              </a:rPr>
              <a:t> We run the data through a set of transformations that, way under the hood and far removed from anything we have to concern ourselves with, are translated into a set of Map and Reduce tasks. The transformation logic is place where all the data manipulation processing happens.</a:t>
            </a:r>
          </a:p>
          <a:p>
            <a:pPr algn="just"/>
            <a:r>
              <a:rPr lang="en-GB" sz="2800" dirty="0" smtClean="0">
                <a:latin typeface="Times New Roman" pitchFamily="18" charset="0"/>
                <a:cs typeface="Times New Roman" pitchFamily="18" charset="0"/>
              </a:rPr>
              <a:t>Here, we can FILTER out rows that aren’t of  our interest, JOIN two sets of data files, GROUP data to build aggregations, ORDER results, and do many more things.</a:t>
            </a:r>
          </a:p>
          <a:p>
            <a:pPr algn="just"/>
            <a:r>
              <a:rPr lang="en-GB" sz="2800" b="1" dirty="0" smtClean="0">
                <a:latin typeface="Times New Roman" pitchFamily="18" charset="0"/>
                <a:cs typeface="Times New Roman" pitchFamily="18" charset="0"/>
              </a:rPr>
              <a:t>Dump:</a:t>
            </a:r>
            <a:r>
              <a:rPr lang="en-GB" sz="2800" dirty="0" smtClean="0">
                <a:latin typeface="Times New Roman" pitchFamily="18" charset="0"/>
                <a:cs typeface="Times New Roman" pitchFamily="18" charset="0"/>
              </a:rPr>
              <a:t> Finally, we dump (DUMP) the results to the screen</a:t>
            </a:r>
          </a:p>
          <a:p>
            <a:pPr algn="just"/>
            <a:r>
              <a:rPr lang="en-GB" sz="2800" b="1" dirty="0" smtClean="0">
                <a:latin typeface="Times New Roman" pitchFamily="18" charset="0"/>
                <a:cs typeface="Times New Roman" pitchFamily="18" charset="0"/>
              </a:rPr>
              <a:t>Or Store</a:t>
            </a:r>
            <a:r>
              <a:rPr lang="en-GB" sz="2800" dirty="0" smtClean="0">
                <a:latin typeface="Times New Roman" pitchFamily="18" charset="0"/>
                <a:cs typeface="Times New Roman" pitchFamily="18" charset="0"/>
              </a:rPr>
              <a:t> (STORE) the results in a file somewhere.</a:t>
            </a:r>
          </a:p>
          <a:p>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a:srcRect/>
          <a:stretch>
            <a:fillRect/>
          </a:stretch>
        </p:blipFill>
        <p:spPr bwMode="auto">
          <a:xfrm>
            <a:off x="304800" y="838200"/>
            <a:ext cx="8610600" cy="5562600"/>
          </a:xfrm>
          <a:prstGeom prst="rect">
            <a:avLst/>
          </a:prstGeom>
          <a:noFill/>
          <a:ln w="9525">
            <a:noFill/>
            <a:miter lim="800000"/>
            <a:headEnd/>
            <a:tailEnd/>
          </a:ln>
          <a:effectLst/>
        </p:spPr>
      </p:pic>
      <p:pic>
        <p:nvPicPr>
          <p:cNvPr id="5123" name="Picture 3"/>
          <p:cNvPicPr>
            <a:picLocks noChangeAspect="1" noChangeArrowheads="1"/>
          </p:cNvPicPr>
          <p:nvPr/>
        </p:nvPicPr>
        <p:blipFill>
          <a:blip r:embed="rId3"/>
          <a:srcRect/>
          <a:stretch>
            <a:fillRect/>
          </a:stretch>
        </p:blipFill>
        <p:spPr bwMode="auto">
          <a:xfrm>
            <a:off x="6934200" y="1066800"/>
            <a:ext cx="2038350" cy="5810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914400" y="381000"/>
            <a:ext cx="7315200" cy="2125980"/>
          </a:xfrm>
          <a:prstGeom prst="rect">
            <a:avLst/>
          </a:prstGeom>
          <a:noFill/>
          <a:ln w="9525">
            <a:noFill/>
            <a:miter lim="800000"/>
            <a:headEnd/>
            <a:tailEnd/>
          </a:ln>
          <a:effectLst/>
        </p:spPr>
      </p:pic>
      <p:sp>
        <p:nvSpPr>
          <p:cNvPr id="5" name="Rectangle 4"/>
          <p:cNvSpPr/>
          <p:nvPr/>
        </p:nvSpPr>
        <p:spPr>
          <a:xfrm>
            <a:off x="0" y="2703016"/>
            <a:ext cx="9144000" cy="3785652"/>
          </a:xfrm>
          <a:prstGeom prst="rect">
            <a:avLst/>
          </a:prstGeom>
        </p:spPr>
        <p:txBody>
          <a:bodyPr wrap="square">
            <a:spAutoFit/>
          </a:bodyPr>
          <a:lstStyle/>
          <a:p>
            <a:r>
              <a:rPr lang="en-GB" sz="2400" dirty="0" smtClean="0">
                <a:solidFill>
                  <a:srgbClr val="FF0000"/>
                </a:solidFill>
                <a:latin typeface="Times New Roman" pitchFamily="18" charset="0"/>
                <a:cs typeface="Times New Roman" pitchFamily="18" charset="0"/>
              </a:rPr>
              <a:t>Listing: Sample pig code to illustrate the data processing data flow</a:t>
            </a:r>
          </a:p>
          <a:p>
            <a:endParaRPr lang="en-GB" sz="2400" dirty="0" smtClean="0">
              <a:latin typeface="Times New Roman" pitchFamily="18" charset="0"/>
              <a:cs typeface="Times New Roman" pitchFamily="18" charset="0"/>
            </a:endParaRPr>
          </a:p>
          <a:p>
            <a:r>
              <a:rPr lang="en-GB" sz="2400" dirty="0" smtClean="0">
                <a:latin typeface="Times New Roman" pitchFamily="18" charset="0"/>
                <a:cs typeface="Times New Roman" pitchFamily="18" charset="0"/>
              </a:rPr>
              <a:t>Some of the text in this example actually looks like English. Looking at each line in turn, you can see the basic flow of a Pig program. This code can either be part of a script or issued on the interactive shell called </a:t>
            </a:r>
          </a:p>
          <a:p>
            <a:r>
              <a:rPr lang="en-GB" sz="2400" dirty="0" smtClean="0">
                <a:latin typeface="Times New Roman" pitchFamily="18" charset="0"/>
                <a:cs typeface="Times New Roman" pitchFamily="18" charset="0"/>
              </a:rPr>
              <a:t>Grunt.</a:t>
            </a:r>
          </a:p>
          <a:p>
            <a:endParaRPr lang="en-GB" sz="2400" dirty="0" smtClean="0">
              <a:latin typeface="Times New Roman" pitchFamily="18" charset="0"/>
              <a:cs typeface="Times New Roman" pitchFamily="18" charset="0"/>
            </a:endParaRPr>
          </a:p>
          <a:p>
            <a:r>
              <a:rPr lang="en-GB" sz="2400" dirty="0" smtClean="0">
                <a:latin typeface="Times New Roman" pitchFamily="18" charset="0"/>
                <a:cs typeface="Times New Roman" pitchFamily="18" charset="0"/>
              </a:rPr>
              <a:t>Load:</a:t>
            </a:r>
          </a:p>
          <a:p>
            <a:r>
              <a:rPr lang="en-GB" sz="2400" dirty="0" smtClean="0">
                <a:latin typeface="Times New Roman" pitchFamily="18" charset="0"/>
                <a:cs typeface="Times New Roman" pitchFamily="18" charset="0"/>
              </a:rPr>
              <a:t>You first load (LOAD) the data you want to manipulate. As in a typical MapReduce job, that data is stored in HDFS.</a:t>
            </a:r>
            <a:endParaRPr lang="en-GB"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762000"/>
          </a:xfrm>
        </p:spPr>
        <p:txBody>
          <a:bodyPr>
            <a:normAutofit/>
          </a:bodyPr>
          <a:lstStyle/>
          <a:p>
            <a:r>
              <a:rPr lang="en-IN" sz="4000" dirty="0" smtClean="0">
                <a:solidFill>
                  <a:srgbClr val="FF0000"/>
                </a:solidFill>
                <a:latin typeface="Times New Roman" pitchFamily="18" charset="0"/>
                <a:cs typeface="Times New Roman" pitchFamily="18" charset="0"/>
              </a:rPr>
              <a:t>Uncovering Pig Latin Structures </a:t>
            </a:r>
            <a:endParaRPr lang="en-US" sz="40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228600" y="685800"/>
            <a:ext cx="8763000" cy="1981200"/>
          </a:xfrm>
        </p:spPr>
        <p:txBody>
          <a:bodyPr>
            <a:normAutofit/>
          </a:bodyPr>
          <a:lstStyle/>
          <a:p>
            <a:r>
              <a:rPr lang="en-GB" sz="2400" dirty="0" smtClean="0">
                <a:latin typeface="Times New Roman" pitchFamily="18" charset="0"/>
                <a:cs typeface="Times New Roman" pitchFamily="18" charset="0"/>
              </a:rPr>
              <a:t>The problem we‘re trying to solve involves calculating the total number of flights flown by every carrier.</a:t>
            </a:r>
          </a:p>
          <a:p>
            <a:r>
              <a:rPr lang="en-GB" sz="2400" dirty="0" smtClean="0">
                <a:latin typeface="Times New Roman" pitchFamily="18" charset="0"/>
                <a:cs typeface="Times New Roman" pitchFamily="18" charset="0"/>
              </a:rPr>
              <a:t>Following listing is the Pig Latin script we‘ll use to answer this question</a:t>
            </a:r>
            <a:endParaRPr lang="en-US" sz="2400" dirty="0">
              <a:latin typeface="Times New Roman" pitchFamily="18" charset="0"/>
              <a:cs typeface="Times New Roman" pitchFamily="18" charset="0"/>
            </a:endParaRPr>
          </a:p>
        </p:txBody>
      </p:sp>
      <p:pic>
        <p:nvPicPr>
          <p:cNvPr id="2050" name="Picture 2"/>
          <p:cNvPicPr>
            <a:picLocks noChangeAspect="1" noChangeArrowheads="1"/>
          </p:cNvPicPr>
          <p:nvPr/>
        </p:nvPicPr>
        <p:blipFill>
          <a:blip r:embed="rId2"/>
          <a:srcRect/>
          <a:stretch>
            <a:fillRect/>
          </a:stretch>
        </p:blipFill>
        <p:spPr bwMode="auto">
          <a:xfrm>
            <a:off x="381000" y="2438400"/>
            <a:ext cx="8324850" cy="3962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844" y="214290"/>
            <a:ext cx="8858312" cy="6643710"/>
          </a:xfrm>
        </p:spPr>
        <p:txBody>
          <a:bodyPr>
            <a:normAutofit/>
          </a:bodyPr>
          <a:lstStyle/>
          <a:p>
            <a:pPr algn="just"/>
            <a:r>
              <a:rPr lang="en-GB" sz="2400" dirty="0" smtClean="0">
                <a:latin typeface="Times New Roman" pitchFamily="18" charset="0"/>
                <a:cs typeface="Times New Roman" pitchFamily="18" charset="0"/>
              </a:rPr>
              <a:t>The Pig script is a lot smaller than the MapReduce application you‘d need to accomplish the same task — the Pig script only has 4 lines of code. </a:t>
            </a:r>
          </a:p>
          <a:p>
            <a:pPr algn="just"/>
            <a:r>
              <a:rPr lang="en-GB" sz="2400" dirty="0" smtClean="0">
                <a:latin typeface="Times New Roman" pitchFamily="18" charset="0"/>
                <a:cs typeface="Times New Roman" pitchFamily="18" charset="0"/>
              </a:rPr>
              <a:t>And not only is the code shorter, but it‘s even semi-human readable. Most Pig scripts start with the LOAD statement to read data from HDFS.</a:t>
            </a:r>
          </a:p>
          <a:p>
            <a:pPr algn="just"/>
            <a:r>
              <a:rPr lang="en-GB" sz="2400" dirty="0" smtClean="0">
                <a:latin typeface="Times New Roman" pitchFamily="18" charset="0"/>
                <a:cs typeface="Times New Roman" pitchFamily="18" charset="0"/>
              </a:rPr>
              <a:t>In this case, we‘re loading data from a .csv file. Pig has a data model it uses, so next we need to map the file‘s data model to the Pig data mode. </a:t>
            </a:r>
          </a:p>
          <a:p>
            <a:pPr algn="just"/>
            <a:r>
              <a:rPr lang="en-GB" sz="2400" dirty="0" smtClean="0">
                <a:latin typeface="Times New Roman" pitchFamily="18" charset="0"/>
                <a:cs typeface="Times New Roman" pitchFamily="18" charset="0"/>
              </a:rPr>
              <a:t>This is accomplished with the help of the USING statement. </a:t>
            </a:r>
          </a:p>
          <a:p>
            <a:pPr algn="just"/>
            <a:r>
              <a:rPr lang="en-GB" sz="2400" dirty="0" smtClean="0">
                <a:latin typeface="Times New Roman" pitchFamily="18" charset="0"/>
                <a:cs typeface="Times New Roman" pitchFamily="18" charset="0"/>
              </a:rPr>
              <a:t>We then specify that it is a comma-delimited file with the PigStorage(',') statement followed by the AS statement defining the name of each of the columns. </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839200" cy="6477000"/>
          </a:xfrm>
        </p:spPr>
        <p:txBody>
          <a:bodyPr>
            <a:normAutofit/>
          </a:bodyPr>
          <a:lstStyle/>
          <a:p>
            <a:pPr algn="just"/>
            <a:r>
              <a:rPr lang="en-GB" sz="2400" dirty="0" smtClean="0">
                <a:latin typeface="Times New Roman" pitchFamily="18" charset="0"/>
                <a:cs typeface="Times New Roman" pitchFamily="18" charset="0"/>
              </a:rPr>
              <a:t>Aggregations are commonly used in Pig to summarize data sets. The GROUP statement is used to aggregate the records into a single record mileage_recs. </a:t>
            </a:r>
          </a:p>
          <a:p>
            <a:pPr algn="just"/>
            <a:r>
              <a:rPr lang="en-GB" sz="2400" dirty="0" smtClean="0">
                <a:latin typeface="Times New Roman" pitchFamily="18" charset="0"/>
                <a:cs typeface="Times New Roman" pitchFamily="18" charset="0"/>
              </a:rPr>
              <a:t>The ALL statement is used to aggregate all tuples into a single group. </a:t>
            </a:r>
          </a:p>
          <a:p>
            <a:pPr algn="just"/>
            <a:r>
              <a:rPr lang="en-GB" sz="2400" dirty="0" smtClean="0">
                <a:latin typeface="Times New Roman" pitchFamily="18" charset="0"/>
                <a:cs typeface="Times New Roman" pitchFamily="18" charset="0"/>
              </a:rPr>
              <a:t>Note that some statements — including the following SUM statement — requires a preceding GROUP ALL statement for global sums. </a:t>
            </a:r>
          </a:p>
          <a:p>
            <a:pPr algn="just"/>
            <a:r>
              <a:rPr lang="en-GB" sz="2400" dirty="0" smtClean="0">
                <a:latin typeface="Times New Roman" pitchFamily="18" charset="0"/>
                <a:cs typeface="Times New Roman" pitchFamily="18" charset="0"/>
              </a:rPr>
              <a:t>FOREACH . . . GENERATE statements are used here to transformcolumns data In this case, we want to count the miles traveled in the records_Distance column. </a:t>
            </a:r>
          </a:p>
          <a:p>
            <a:pPr algn="just"/>
            <a:r>
              <a:rPr lang="en-GB" sz="2400" dirty="0" smtClean="0">
                <a:latin typeface="Times New Roman" pitchFamily="18" charset="0"/>
                <a:cs typeface="Times New Roman" pitchFamily="18" charset="0"/>
              </a:rPr>
              <a:t>The SUM statement computes the sum of the record_Distance column into a single-column collection total_miles. </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839200" cy="6553200"/>
          </a:xfrm>
        </p:spPr>
        <p:txBody>
          <a:bodyPr>
            <a:normAutofit/>
          </a:bodyPr>
          <a:lstStyle/>
          <a:p>
            <a:pPr algn="just"/>
            <a:r>
              <a:rPr lang="en-GB" sz="2400" dirty="0" smtClean="0">
                <a:latin typeface="Times New Roman" pitchFamily="18" charset="0"/>
                <a:cs typeface="Times New Roman" pitchFamily="18" charset="0"/>
              </a:rPr>
              <a:t>The DUMP operator is used to execute the Pig Latin statement and display the results on the screen. </a:t>
            </a:r>
          </a:p>
          <a:p>
            <a:pPr algn="just"/>
            <a:r>
              <a:rPr lang="en-GB" sz="2400" dirty="0" smtClean="0">
                <a:latin typeface="Times New Roman" pitchFamily="18" charset="0"/>
                <a:cs typeface="Times New Roman" pitchFamily="18" charset="0"/>
              </a:rPr>
              <a:t>DUMP is used in interactive mode, which means that the statements are executable immediately and the results are not saved.</a:t>
            </a:r>
          </a:p>
          <a:p>
            <a:pPr algn="just"/>
            <a:r>
              <a:rPr lang="en-GB" sz="2400" dirty="0" smtClean="0">
                <a:latin typeface="Times New Roman" pitchFamily="18" charset="0"/>
                <a:cs typeface="Times New Roman" pitchFamily="18" charset="0"/>
              </a:rPr>
              <a:t>Typically, you will either use the DUMP or STORE operators at the end of your Pig script. </a:t>
            </a:r>
          </a:p>
          <a:p>
            <a:pPr algn="just">
              <a:buNone/>
            </a:pPr>
            <a:endParaRPr lang="en-GB" sz="2400" dirty="0" smtClean="0">
              <a:latin typeface="Times New Roman" pitchFamily="18" charset="0"/>
              <a:cs typeface="Times New Roman" pitchFamily="18" charset="0"/>
            </a:endParaRPr>
          </a:p>
          <a:p>
            <a:pPr algn="just">
              <a:buNone/>
            </a:pPr>
            <a:r>
              <a:rPr lang="en-GB" sz="2400" dirty="0" smtClean="0">
                <a:latin typeface="Times New Roman" pitchFamily="18" charset="0"/>
                <a:cs typeface="Times New Roman" pitchFamily="18" charset="0"/>
              </a:rPr>
              <a:t>Most Pig scripts start with the LOAD statement to read data from HDFS. </a:t>
            </a:r>
          </a:p>
          <a:p>
            <a:pPr algn="just">
              <a:buNone/>
            </a:pPr>
            <a:r>
              <a:rPr lang="en-GB" sz="2400" dirty="0" smtClean="0">
                <a:latin typeface="Times New Roman" pitchFamily="18" charset="0"/>
                <a:cs typeface="Times New Roman" pitchFamily="18" charset="0"/>
              </a:rPr>
              <a:t>     In this case, we‘re loading data from a .csv file. Pig has a data model it uses, so next we need to map the file‘s data model to the Pig data mode. This is accomplished with the help of the USING statement. We then specify that it is a comma-delimited file with the PigStorage(',') statement followed by the AS statement defining the name of each of the columns. </a:t>
            </a:r>
          </a:p>
          <a:p>
            <a:pPr algn="just"/>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pPr algn="just"/>
            <a:r>
              <a:rPr lang="en-GB" sz="2400" dirty="0" smtClean="0">
                <a:latin typeface="Times New Roman" pitchFamily="18" charset="0"/>
                <a:cs typeface="Times New Roman" pitchFamily="18" charset="0"/>
              </a:rPr>
              <a:t>Aggregations are commonly used in Pig to summarize data sets. </a:t>
            </a:r>
          </a:p>
          <a:p>
            <a:pPr algn="just">
              <a:buNone/>
            </a:pPr>
            <a:r>
              <a:rPr lang="en-GB" sz="2400" dirty="0" smtClean="0">
                <a:latin typeface="Times New Roman" pitchFamily="18" charset="0"/>
                <a:cs typeface="Times New Roman" pitchFamily="18" charset="0"/>
              </a:rPr>
              <a:t>     The GROUP statement is used to aggregate the records into a single record mileage_recs. The ALL statement is used to aggregate all tuples into a single group. Note that some statements — including the following SUM statement — requires a preceding GROUP ALL statement for global sums. </a:t>
            </a:r>
          </a:p>
          <a:p>
            <a:pPr algn="just"/>
            <a:r>
              <a:rPr lang="en-GB" sz="2400" dirty="0" smtClean="0">
                <a:latin typeface="Times New Roman" pitchFamily="18" charset="0"/>
                <a:cs typeface="Times New Roman" pitchFamily="18" charset="0"/>
              </a:rPr>
              <a:t>FOREACH . . . GENERATE statements are used here to transformcolumns data In this case, we want to count the miles traveled in the records_Distance column. The SUM statement computes the sum of the record_Distance column into a single-column collection total_miles. </a:t>
            </a:r>
          </a:p>
          <a:p>
            <a:pPr algn="just"/>
            <a:r>
              <a:rPr lang="en-GB" sz="2400" dirty="0" smtClean="0">
                <a:latin typeface="Times New Roman" pitchFamily="18" charset="0"/>
                <a:cs typeface="Times New Roman" pitchFamily="18" charset="0"/>
              </a:rPr>
              <a:t>The DUMP operator is used to execute the Pig Latin statement and display the results on the screen.</a:t>
            </a:r>
          </a:p>
          <a:p>
            <a:pPr algn="just">
              <a:buNone/>
            </a:pPr>
            <a:r>
              <a:rPr lang="en-GB" sz="2400" dirty="0" smtClean="0">
                <a:latin typeface="Times New Roman" pitchFamily="18" charset="0"/>
                <a:cs typeface="Times New Roman" pitchFamily="18" charset="0"/>
              </a:rPr>
              <a:t>     DUMP is used in interactive mode, which means that the statements are executable immediately and the results are not saved. Typically, you will either use the DUMP or STORE operators at the end of your Pig script. </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a:bodyPr>
          <a:lstStyle/>
          <a:p>
            <a:r>
              <a:rPr lang="en-IN" sz="3200" dirty="0" smtClean="0">
                <a:solidFill>
                  <a:srgbClr val="FF0000"/>
                </a:solidFill>
                <a:latin typeface="Times New Roman" pitchFamily="18" charset="0"/>
                <a:cs typeface="Times New Roman" pitchFamily="18" charset="0"/>
              </a:rPr>
              <a:t>Looking at PIG data Types and Syntax</a:t>
            </a:r>
            <a:endParaRPr lang="en-US" sz="32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152400" y="990600"/>
            <a:ext cx="8763000" cy="5135563"/>
          </a:xfrm>
        </p:spPr>
        <p:txBody>
          <a:bodyPr>
            <a:normAutofit/>
          </a:bodyPr>
          <a:lstStyle/>
          <a:p>
            <a:pPr algn="just"/>
            <a:r>
              <a:rPr lang="en-GB" sz="2400" dirty="0" smtClean="0">
                <a:latin typeface="Times New Roman" pitchFamily="18" charset="0"/>
                <a:cs typeface="Times New Roman" pitchFamily="18" charset="0"/>
              </a:rPr>
              <a:t>Looking at Pig data types and syntax Pig‘s data types make up the data model for how Pig thinks of the structure of the data it is processing. </a:t>
            </a:r>
          </a:p>
          <a:p>
            <a:pPr algn="just"/>
            <a:r>
              <a:rPr lang="en-GB" sz="2400" dirty="0" smtClean="0">
                <a:latin typeface="Times New Roman" pitchFamily="18" charset="0"/>
                <a:cs typeface="Times New Roman" pitchFamily="18" charset="0"/>
              </a:rPr>
              <a:t>With Pig, the data model gets defined when the data is loaded. </a:t>
            </a:r>
          </a:p>
          <a:p>
            <a:pPr algn="just"/>
            <a:r>
              <a:rPr lang="en-GB" sz="2400" dirty="0" smtClean="0">
                <a:latin typeface="Times New Roman" pitchFamily="18" charset="0"/>
                <a:cs typeface="Times New Roman" pitchFamily="18" charset="0"/>
              </a:rPr>
              <a:t>Any data you load into Pig from disk is going to have a particular schema and structure. </a:t>
            </a:r>
          </a:p>
          <a:p>
            <a:pPr algn="just"/>
            <a:r>
              <a:rPr lang="en-GB" sz="2400" dirty="0" smtClean="0">
                <a:latin typeface="Times New Roman" pitchFamily="18" charset="0"/>
                <a:cs typeface="Times New Roman" pitchFamily="18" charset="0"/>
              </a:rPr>
              <a:t>In general terms, though, Pig data types can be broken into two</a:t>
            </a:r>
          </a:p>
          <a:p>
            <a:pPr algn="just">
              <a:buNone/>
            </a:pPr>
            <a:r>
              <a:rPr lang="en-GB" sz="2400" dirty="0" smtClean="0">
                <a:latin typeface="Times New Roman" pitchFamily="18" charset="0"/>
                <a:cs typeface="Times New Roman" pitchFamily="18" charset="0"/>
              </a:rPr>
              <a:t>     categories: scalar types and complex types. </a:t>
            </a:r>
          </a:p>
          <a:p>
            <a:pPr algn="just">
              <a:buNone/>
            </a:pPr>
            <a:r>
              <a:rPr lang="en-GB" sz="2400" dirty="0" smtClean="0">
                <a:latin typeface="Times New Roman" pitchFamily="18" charset="0"/>
                <a:cs typeface="Times New Roman" pitchFamily="18" charset="0"/>
              </a:rPr>
              <a:t>     Scalar types contain a single value, whereas complex types contain other types, such as the Tuple, Bag, and Map types. </a:t>
            </a:r>
          </a:p>
          <a:p>
            <a:pPr algn="just"/>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839200" cy="6553200"/>
          </a:xfrm>
        </p:spPr>
        <p:txBody>
          <a:bodyPr>
            <a:normAutofit/>
          </a:bodyPr>
          <a:lstStyle/>
          <a:p>
            <a:pPr algn="just">
              <a:buNone/>
            </a:pPr>
            <a:r>
              <a:rPr lang="en-GB" sz="2400" dirty="0" smtClean="0">
                <a:solidFill>
                  <a:srgbClr val="FF0000"/>
                </a:solidFill>
                <a:latin typeface="Times New Roman" pitchFamily="18" charset="0"/>
                <a:cs typeface="Times New Roman" pitchFamily="18" charset="0"/>
              </a:rPr>
              <a:t>Pig Latin has these four types in its data model: </a:t>
            </a:r>
          </a:p>
          <a:p>
            <a:pPr algn="just">
              <a:buNone/>
            </a:pPr>
            <a:r>
              <a:rPr lang="en-GB" sz="2400" dirty="0" smtClean="0">
                <a:latin typeface="Times New Roman" pitchFamily="18" charset="0"/>
                <a:cs typeface="Times New Roman" pitchFamily="18" charset="0"/>
              </a:rPr>
              <a:t>Atom: An atom is any single value, such as a string or a number — ‗Diego‘, for example. Pig‘s atomic values are scalar types that appear in most programming languages — int, long, float, double, chararray, and bytearray, for example. See Figure 2 to see sample atom types. </a:t>
            </a:r>
          </a:p>
          <a:p>
            <a:pPr algn="just">
              <a:buNone/>
            </a:pPr>
            <a:r>
              <a:rPr lang="en-GB" sz="2400" dirty="0" smtClean="0">
                <a:latin typeface="Times New Roman" pitchFamily="18" charset="0"/>
                <a:cs typeface="Times New Roman" pitchFamily="18" charset="0"/>
              </a:rPr>
              <a:t>Tuple: A tuple is a record that consists of a sequence of fields. Each field can be of any type — ‗Diego‘, ‗Gomez‘, or 6, for example. Think of a tuple as a row in a table.</a:t>
            </a:r>
          </a:p>
          <a:p>
            <a:pPr algn="just">
              <a:buNone/>
            </a:pPr>
            <a:r>
              <a:rPr lang="en-GB" sz="2400" dirty="0" smtClean="0">
                <a:latin typeface="Times New Roman" pitchFamily="18" charset="0"/>
                <a:cs typeface="Times New Roman" pitchFamily="18" charset="0"/>
              </a:rPr>
              <a:t> Bag: A bag is a collection of non-unique tuples. The schema of the bag is flexible — each tuple in the collection can contain an arbitrary number of fields, and each field can be of any type. </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304801"/>
            <a:ext cx="8839200" cy="2438400"/>
          </a:xfrm>
        </p:spPr>
        <p:txBody>
          <a:bodyPr>
            <a:normAutofit/>
          </a:bodyPr>
          <a:lstStyle/>
          <a:p>
            <a:pPr algn="just"/>
            <a:r>
              <a:rPr lang="en-GB" sz="2400" dirty="0" smtClean="0">
                <a:latin typeface="Times New Roman" pitchFamily="18" charset="0"/>
                <a:cs typeface="Times New Roman" pitchFamily="18" charset="0"/>
              </a:rPr>
              <a:t>Map: A map is a collection of key value pairs. Any type can be stored in the value, and the key needs to be unique. </a:t>
            </a:r>
          </a:p>
          <a:p>
            <a:pPr algn="just"/>
            <a:r>
              <a:rPr lang="en-GB" sz="2400" dirty="0" smtClean="0">
                <a:latin typeface="Times New Roman" pitchFamily="18" charset="0"/>
                <a:cs typeface="Times New Roman" pitchFamily="18" charset="0"/>
              </a:rPr>
              <a:t>The key of a map must be a chararray and the value can be of any type. </a:t>
            </a:r>
          </a:p>
          <a:p>
            <a:pPr algn="just"/>
            <a:r>
              <a:rPr lang="en-GB" sz="2400" dirty="0" smtClean="0">
                <a:latin typeface="Times New Roman" pitchFamily="18" charset="0"/>
                <a:cs typeface="Times New Roman" pitchFamily="18" charset="0"/>
              </a:rPr>
              <a:t>Figure -2 offers some fine examples of Tuple, Bag, and Map data types, as well</a:t>
            </a:r>
            <a:endParaRPr lang="en-US" sz="2400" dirty="0">
              <a:latin typeface="Times New Roman" pitchFamily="18" charset="0"/>
              <a:cs typeface="Times New Roman" pitchFamily="18" charset="0"/>
            </a:endParaRPr>
          </a:p>
        </p:txBody>
      </p:sp>
      <p:pic>
        <p:nvPicPr>
          <p:cNvPr id="3074" name="Picture 2"/>
          <p:cNvPicPr>
            <a:picLocks noChangeAspect="1" noChangeArrowheads="1"/>
          </p:cNvPicPr>
          <p:nvPr/>
        </p:nvPicPr>
        <p:blipFill>
          <a:blip r:embed="rId2"/>
          <a:srcRect/>
          <a:stretch>
            <a:fillRect/>
          </a:stretch>
        </p:blipFill>
        <p:spPr bwMode="auto">
          <a:xfrm>
            <a:off x="304800" y="2971800"/>
            <a:ext cx="8420100" cy="3581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1"/>
            <a:ext cx="8991600" cy="2590800"/>
          </a:xfrm>
        </p:spPr>
        <p:txBody>
          <a:bodyPr>
            <a:normAutofit/>
          </a:bodyPr>
          <a:lstStyle/>
          <a:p>
            <a:pPr algn="just"/>
            <a:r>
              <a:rPr lang="en-GB" sz="2400" dirty="0" smtClean="0">
                <a:latin typeface="Times New Roman" pitchFamily="18" charset="0"/>
                <a:cs typeface="Times New Roman" pitchFamily="18" charset="0"/>
              </a:rPr>
              <a:t>In a Hadoop context, accessing data means allowing developers to load, store, and stream data, whereas transforming data means taking advantage of Pig‘s ability to group, join, combine, split, filter, and sort data. </a:t>
            </a:r>
          </a:p>
          <a:p>
            <a:pPr algn="just"/>
            <a:r>
              <a:rPr lang="en-GB" sz="2400" dirty="0" smtClean="0">
                <a:latin typeface="Times New Roman" pitchFamily="18" charset="0"/>
                <a:cs typeface="Times New Roman" pitchFamily="18" charset="0"/>
              </a:rPr>
              <a:t>Table 1 gives an overview of the operators associated with each operation.</a:t>
            </a:r>
            <a:endParaRPr lang="en-US" sz="2400" dirty="0">
              <a:latin typeface="Times New Roman" pitchFamily="18" charset="0"/>
              <a:cs typeface="Times New Roman" pitchFamily="18" charset="0"/>
            </a:endParaRPr>
          </a:p>
        </p:txBody>
      </p:sp>
      <p:pic>
        <p:nvPicPr>
          <p:cNvPr id="1026" name="Picture 2"/>
          <p:cNvPicPr>
            <a:picLocks noChangeAspect="1" noChangeArrowheads="1"/>
          </p:cNvPicPr>
          <p:nvPr/>
        </p:nvPicPr>
        <p:blipFill>
          <a:blip r:embed="rId2"/>
          <a:srcRect/>
          <a:stretch>
            <a:fillRect/>
          </a:stretch>
        </p:blipFill>
        <p:spPr bwMode="auto">
          <a:xfrm>
            <a:off x="1066800" y="2438400"/>
            <a:ext cx="7162800" cy="4419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srcRect/>
          <a:stretch>
            <a:fillRect/>
          </a:stretch>
        </p:blipFill>
        <p:spPr bwMode="auto">
          <a:xfrm>
            <a:off x="152400" y="838200"/>
            <a:ext cx="8919016" cy="4800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600" dirty="0" smtClean="0">
                <a:solidFill>
                  <a:srgbClr val="FF0000"/>
                </a:solidFill>
                <a:latin typeface="Times New Roman" pitchFamily="18" charset="0"/>
                <a:cs typeface="Times New Roman" pitchFamily="18" charset="0"/>
              </a:rPr>
              <a:t>Evaluating Local and Distributed Modes of Running Pig Scripts</a:t>
            </a:r>
            <a:endParaRPr lang="en-US" sz="3600" dirty="0">
              <a:solidFill>
                <a:srgbClr val="FF0000"/>
              </a:solidFill>
              <a:latin typeface="Times New Roman" pitchFamily="18" charset="0"/>
              <a:cs typeface="Times New Roman" pitchFamily="18" charset="0"/>
            </a:endParaRPr>
          </a:p>
        </p:txBody>
      </p:sp>
      <p:pic>
        <p:nvPicPr>
          <p:cNvPr id="2050" name="Picture 2"/>
          <p:cNvPicPr>
            <a:picLocks noGrp="1" noChangeAspect="1" noChangeArrowheads="1"/>
          </p:cNvPicPr>
          <p:nvPr>
            <p:ph idx="1"/>
          </p:nvPr>
        </p:nvPicPr>
        <p:blipFill>
          <a:blip r:embed="rId2"/>
          <a:srcRect/>
          <a:stretch>
            <a:fillRect/>
          </a:stretch>
        </p:blipFill>
        <p:spPr bwMode="auto">
          <a:xfrm>
            <a:off x="838200" y="1449714"/>
            <a:ext cx="7620000" cy="492544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8991600" cy="6858000"/>
          </a:xfrm>
        </p:spPr>
        <p:txBody>
          <a:bodyPr>
            <a:normAutofit fontScale="92500"/>
          </a:bodyPr>
          <a:lstStyle/>
          <a:p>
            <a:pPr algn="just">
              <a:buNone/>
            </a:pPr>
            <a:r>
              <a:rPr lang="en-GB" dirty="0" smtClean="0">
                <a:latin typeface="Times New Roman" pitchFamily="18" charset="0"/>
                <a:cs typeface="Times New Roman" pitchFamily="18" charset="0"/>
              </a:rPr>
              <a:t>Local mode </a:t>
            </a:r>
          </a:p>
          <a:p>
            <a:pPr algn="just"/>
            <a:r>
              <a:rPr lang="en-GB" dirty="0" smtClean="0">
                <a:latin typeface="Times New Roman" pitchFamily="18" charset="0"/>
                <a:cs typeface="Times New Roman" pitchFamily="18" charset="0"/>
              </a:rPr>
              <a:t>All scripts are run on a single machine without requiring Hadoop MapReduce and HDFS. </a:t>
            </a:r>
          </a:p>
          <a:p>
            <a:pPr algn="just"/>
            <a:r>
              <a:rPr lang="en-GB" dirty="0" smtClean="0">
                <a:latin typeface="Times New Roman" pitchFamily="18" charset="0"/>
                <a:cs typeface="Times New Roman" pitchFamily="18" charset="0"/>
              </a:rPr>
              <a:t>This can be useful for developing and testing Pig logic. </a:t>
            </a:r>
          </a:p>
          <a:p>
            <a:pPr algn="just"/>
            <a:r>
              <a:rPr lang="en-GB" dirty="0" smtClean="0">
                <a:latin typeface="Times New Roman" pitchFamily="18" charset="0"/>
                <a:cs typeface="Times New Roman" pitchFamily="18" charset="0"/>
              </a:rPr>
              <a:t>If you‘re using a small set of data to develope or test your code, then local mode could be faster than going through the MapReduce infrastructure.</a:t>
            </a:r>
          </a:p>
          <a:p>
            <a:pPr algn="just"/>
            <a:r>
              <a:rPr lang="en-GB" dirty="0" smtClean="0">
                <a:latin typeface="Times New Roman" pitchFamily="18" charset="0"/>
                <a:cs typeface="Times New Roman" pitchFamily="18" charset="0"/>
              </a:rPr>
              <a:t>Local mode doesn‘t require Hadoop. </a:t>
            </a:r>
          </a:p>
          <a:p>
            <a:pPr algn="just"/>
            <a:r>
              <a:rPr lang="en-GB" dirty="0" smtClean="0">
                <a:latin typeface="Times New Roman" pitchFamily="18" charset="0"/>
                <a:cs typeface="Times New Roman" pitchFamily="18" charset="0"/>
              </a:rPr>
              <a:t>When you run in Local mode, the Pig program runs in the context of a local Java Virtual Machine, and data access is via the local file system of a single machine. </a:t>
            </a:r>
          </a:p>
          <a:p>
            <a:pPr algn="just"/>
            <a:r>
              <a:rPr lang="en-GB" dirty="0" smtClean="0">
                <a:latin typeface="Times New Roman" pitchFamily="18" charset="0"/>
                <a:cs typeface="Times New Roman" pitchFamily="18" charset="0"/>
              </a:rPr>
              <a:t>Local mode is actually a local simulation of MapReduce in Hadoop‘s LocalJobRunner class. </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839200" cy="6477000"/>
          </a:xfrm>
        </p:spPr>
        <p:txBody>
          <a:bodyPr>
            <a:normAutofit fontScale="85000" lnSpcReduction="10000"/>
          </a:bodyPr>
          <a:lstStyle/>
          <a:p>
            <a:pPr algn="just"/>
            <a:r>
              <a:rPr lang="en-GB" dirty="0" smtClean="0">
                <a:latin typeface="Times New Roman" pitchFamily="18" charset="0"/>
                <a:cs typeface="Times New Roman" pitchFamily="18" charset="0"/>
              </a:rPr>
              <a:t>MapReduce mode (also known as Hadoop mode) Pig is executed on the Hadoop cluster. </a:t>
            </a:r>
          </a:p>
          <a:p>
            <a:pPr algn="just"/>
            <a:r>
              <a:rPr lang="en-GB" dirty="0" smtClean="0">
                <a:latin typeface="Times New Roman" pitchFamily="18" charset="0"/>
                <a:cs typeface="Times New Roman" pitchFamily="18" charset="0"/>
              </a:rPr>
              <a:t>In this case, the Pig script gets converted into a series of MapReduce jobs that are then run on the Hadoop cluster.</a:t>
            </a:r>
          </a:p>
          <a:p>
            <a:pPr algn="just"/>
            <a:r>
              <a:rPr lang="en-GB" dirty="0" smtClean="0">
                <a:latin typeface="Times New Roman" pitchFamily="18" charset="0"/>
                <a:cs typeface="Times New Roman" pitchFamily="18" charset="0"/>
              </a:rPr>
              <a:t>If you have a terabyte of data that you want to perform operations on and you want to interactively develop a program, you may soon find things slowing down considerably, and you may start growing your storage. </a:t>
            </a:r>
          </a:p>
          <a:p>
            <a:pPr algn="just"/>
            <a:r>
              <a:rPr lang="en-GB" dirty="0" smtClean="0">
                <a:latin typeface="Times New Roman" pitchFamily="18" charset="0"/>
                <a:cs typeface="Times New Roman" pitchFamily="18" charset="0"/>
              </a:rPr>
              <a:t>Local mode allows you to work with a subset of your data in a more interactive manner so that you can figure out the logic (and work out the bugs) of your Pig program. </a:t>
            </a:r>
          </a:p>
          <a:p>
            <a:pPr algn="just"/>
            <a:r>
              <a:rPr lang="en-GB" dirty="0" smtClean="0">
                <a:latin typeface="Times New Roman" pitchFamily="18" charset="0"/>
                <a:cs typeface="Times New Roman" pitchFamily="18" charset="0"/>
              </a:rPr>
              <a:t>After you have things set up as you want them and your operations are running smoothly, you can then run the script against the full data set using MapReduce mode. </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85000" lnSpcReduction="20000"/>
          </a:bodyPr>
          <a:lstStyle/>
          <a:p>
            <a:pPr algn="just"/>
            <a:r>
              <a:rPr lang="en-GB" dirty="0" smtClean="0">
                <a:latin typeface="Times New Roman" pitchFamily="18" charset="0"/>
                <a:cs typeface="Times New Roman" pitchFamily="18" charset="0"/>
              </a:rPr>
              <a:t>Checking Out the Pig Script Interfaces </a:t>
            </a:r>
          </a:p>
          <a:p>
            <a:pPr algn="just">
              <a:buNone/>
            </a:pPr>
            <a:r>
              <a:rPr lang="en-GB" dirty="0" smtClean="0">
                <a:latin typeface="Times New Roman" pitchFamily="18" charset="0"/>
                <a:cs typeface="Times New Roman" pitchFamily="18" charset="0"/>
              </a:rPr>
              <a:t>Pig programs can be packaged in three different ways: </a:t>
            </a:r>
          </a:p>
          <a:p>
            <a:pPr algn="just">
              <a:buNone/>
            </a:pPr>
            <a:r>
              <a:rPr lang="en-GB" dirty="0" smtClean="0">
                <a:latin typeface="Times New Roman" pitchFamily="18" charset="0"/>
                <a:cs typeface="Times New Roman" pitchFamily="18" charset="0"/>
              </a:rPr>
              <a:t>Script:</a:t>
            </a:r>
          </a:p>
          <a:p>
            <a:pPr algn="just">
              <a:buNone/>
            </a:pPr>
            <a:r>
              <a:rPr lang="en-GB" dirty="0" smtClean="0">
                <a:latin typeface="Times New Roman" pitchFamily="18" charset="0"/>
                <a:cs typeface="Times New Roman" pitchFamily="18" charset="0"/>
              </a:rPr>
              <a:t>This method is nothing more than a file containing Pig Latin commands, identified by the .pig suffix (FlightData.pig, for example). </a:t>
            </a:r>
          </a:p>
          <a:p>
            <a:pPr algn="just">
              <a:buNone/>
            </a:pPr>
            <a:r>
              <a:rPr lang="en-GB" dirty="0" smtClean="0">
                <a:latin typeface="Times New Roman" pitchFamily="18" charset="0"/>
                <a:cs typeface="Times New Roman" pitchFamily="18" charset="0"/>
              </a:rPr>
              <a:t>Ending your Pig program with the .pig extension is a convention but not required. </a:t>
            </a:r>
          </a:p>
          <a:p>
            <a:pPr algn="just">
              <a:buNone/>
            </a:pPr>
            <a:r>
              <a:rPr lang="en-GB" dirty="0" smtClean="0">
                <a:latin typeface="Times New Roman" pitchFamily="18" charset="0"/>
                <a:cs typeface="Times New Roman" pitchFamily="18" charset="0"/>
              </a:rPr>
              <a:t>The commands are interpreted by the Pig Latin compiler and executed in the order determined by the Pig optimizer. </a:t>
            </a:r>
          </a:p>
          <a:p>
            <a:pPr algn="just">
              <a:buNone/>
            </a:pPr>
            <a:r>
              <a:rPr lang="en-GB" dirty="0" smtClean="0">
                <a:latin typeface="Times New Roman" pitchFamily="18" charset="0"/>
                <a:cs typeface="Times New Roman" pitchFamily="18" charset="0"/>
              </a:rPr>
              <a:t>Grunt: Grunt acts as a command interpreter where you can interactively enter Pig Latin at the Grunt command line and immediately see the response. </a:t>
            </a:r>
          </a:p>
          <a:p>
            <a:pPr algn="just">
              <a:buNone/>
            </a:pPr>
            <a:r>
              <a:rPr lang="en-GB" dirty="0" smtClean="0">
                <a:latin typeface="Times New Roman" pitchFamily="18" charset="0"/>
                <a:cs typeface="Times New Roman" pitchFamily="18" charset="0"/>
              </a:rPr>
              <a:t>This method is helpful for prototyping during initial development and with what-if scenarios.</a:t>
            </a:r>
          </a:p>
          <a:p>
            <a:pPr algn="just">
              <a:buNone/>
            </a:pPr>
            <a:r>
              <a:rPr lang="en-GB" dirty="0" smtClean="0">
                <a:latin typeface="Times New Roman" pitchFamily="18" charset="0"/>
                <a:cs typeface="Times New Roman" pitchFamily="18" charset="0"/>
              </a:rPr>
              <a:t>Embedded: Pig Latin statements can be executed within Java, Python, or JavaScript programs.</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pPr algn="just"/>
            <a:r>
              <a:rPr lang="en-GB" sz="2400" dirty="0" smtClean="0">
                <a:latin typeface="Times New Roman" pitchFamily="18" charset="0"/>
                <a:cs typeface="Times New Roman" pitchFamily="18" charset="0"/>
              </a:rPr>
              <a:t>Pig scripts, Grunt shell Pig commands, and embedded Pig programs can run in either Local mode or MapReduce mode. </a:t>
            </a:r>
          </a:p>
          <a:p>
            <a:pPr algn="just"/>
            <a:r>
              <a:rPr lang="en-GB" sz="2400" dirty="0" smtClean="0">
                <a:latin typeface="Times New Roman" pitchFamily="18" charset="0"/>
                <a:cs typeface="Times New Roman" pitchFamily="18" charset="0"/>
              </a:rPr>
              <a:t>The Grunt shell provides an interactive shell to submit Pig commands or run Pig scripts. </a:t>
            </a:r>
          </a:p>
          <a:p>
            <a:pPr algn="just"/>
            <a:r>
              <a:rPr lang="en-GB" sz="2400" dirty="0" smtClean="0">
                <a:latin typeface="Times New Roman" pitchFamily="18" charset="0"/>
                <a:cs typeface="Times New Roman" pitchFamily="18" charset="0"/>
              </a:rPr>
              <a:t>To start the Grunt shell in Interactive mode, just submit the command pig at your shell. </a:t>
            </a:r>
          </a:p>
          <a:p>
            <a:pPr algn="just"/>
            <a:r>
              <a:rPr lang="en-GB" sz="2400" dirty="0" smtClean="0">
                <a:latin typeface="Times New Roman" pitchFamily="18" charset="0"/>
                <a:cs typeface="Times New Roman" pitchFamily="18" charset="0"/>
              </a:rPr>
              <a:t>To specify whether a script or Grunt shell is executed locally or in Hadoop mode just specify it in the –x flag to the pig command. </a:t>
            </a:r>
          </a:p>
          <a:p>
            <a:pPr algn="just"/>
            <a:r>
              <a:rPr lang="en-GB" sz="2400" dirty="0" smtClean="0">
                <a:latin typeface="Times New Roman" pitchFamily="18" charset="0"/>
                <a:cs typeface="Times New Roman" pitchFamily="18" charset="0"/>
              </a:rPr>
              <a:t>The following is an example of how you‘d specify running your Pig script in local mode: </a:t>
            </a:r>
          </a:p>
          <a:p>
            <a:pPr algn="just">
              <a:buNone/>
            </a:pPr>
            <a:r>
              <a:rPr lang="en-GB" sz="2400" dirty="0" smtClean="0">
                <a:latin typeface="Times New Roman" pitchFamily="18" charset="0"/>
                <a:cs typeface="Times New Roman" pitchFamily="18" charset="0"/>
              </a:rPr>
              <a:t>    pig -x local milesPerCarrier.pig Here‘s how you‘d run the Pig script in Hadoop mode, which is the default if you don‘t specify the flag: pig -x mapreduce milesPerCarrier.</a:t>
            </a:r>
          </a:p>
          <a:p>
            <a:pPr algn="just">
              <a:buNone/>
            </a:pPr>
            <a:r>
              <a:rPr lang="en-GB" sz="2400" dirty="0" smtClean="0">
                <a:latin typeface="Times New Roman" pitchFamily="18" charset="0"/>
                <a:cs typeface="Times New Roman" pitchFamily="18" charset="0"/>
              </a:rPr>
              <a:t>   pig By default, when you specify the pig command without any parameters, it starts the Grunt shell in Hadoop mode.</a:t>
            </a:r>
          </a:p>
          <a:p>
            <a:pPr algn="just">
              <a:buNone/>
            </a:pPr>
            <a:r>
              <a:rPr lang="en-GB" sz="2400" dirty="0" smtClean="0">
                <a:latin typeface="Times New Roman" pitchFamily="18" charset="0"/>
                <a:cs typeface="Times New Roman" pitchFamily="18" charset="0"/>
              </a:rPr>
              <a:t>   If you want to start the Grunt shell in local mode just add the –x local flag to the command. Here is an example: pig -x local </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762000"/>
          </a:xfrm>
        </p:spPr>
        <p:txBody>
          <a:bodyPr>
            <a:normAutofit/>
          </a:bodyPr>
          <a:lstStyle/>
          <a:p>
            <a:r>
              <a:rPr lang="en-IN" sz="3200" dirty="0" smtClean="0">
                <a:solidFill>
                  <a:srgbClr val="FF0000"/>
                </a:solidFill>
                <a:latin typeface="Times New Roman" pitchFamily="18" charset="0"/>
                <a:cs typeface="Times New Roman" pitchFamily="18" charset="0"/>
              </a:rPr>
              <a:t>Checking out the Pig Scripts Interfaces</a:t>
            </a:r>
            <a:endParaRPr lang="en-US" sz="32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0" y="609600"/>
            <a:ext cx="9144000" cy="6172200"/>
          </a:xfrm>
        </p:spPr>
        <p:txBody>
          <a:bodyPr>
            <a:noAutofit/>
          </a:bodyPr>
          <a:lstStyle/>
          <a:p>
            <a:pPr algn="just"/>
            <a:r>
              <a:rPr lang="en-GB" sz="2400" dirty="0" smtClean="0">
                <a:latin typeface="Times New Roman" pitchFamily="18" charset="0"/>
                <a:cs typeface="Times New Roman" pitchFamily="18" charset="0"/>
              </a:rPr>
              <a:t>Scripting with Pig Latin </a:t>
            </a:r>
          </a:p>
          <a:p>
            <a:pPr algn="just">
              <a:buNone/>
            </a:pPr>
            <a:r>
              <a:rPr lang="en-GB" sz="2400" dirty="0" smtClean="0">
                <a:latin typeface="Times New Roman" pitchFamily="18" charset="0"/>
                <a:cs typeface="Times New Roman" pitchFamily="18" charset="0"/>
              </a:rPr>
              <a:t>Hadoop is a rich and quickly evolving ecosystem with a growing set of new applications.</a:t>
            </a:r>
          </a:p>
          <a:p>
            <a:pPr algn="just">
              <a:buNone/>
            </a:pPr>
            <a:r>
              <a:rPr lang="en-GB" sz="2400" dirty="0" smtClean="0">
                <a:latin typeface="Times New Roman" pitchFamily="18" charset="0"/>
                <a:cs typeface="Times New Roman" pitchFamily="18" charset="0"/>
              </a:rPr>
              <a:t>Rather than try to keep up with all the requirements for new capabilities, Pig is designed to be extensible via user-defined functions, also known as UDFs.</a:t>
            </a:r>
          </a:p>
          <a:p>
            <a:pPr algn="just">
              <a:buNone/>
            </a:pPr>
            <a:r>
              <a:rPr lang="en-GB" sz="2400" dirty="0" smtClean="0">
                <a:latin typeface="Times New Roman" pitchFamily="18" charset="0"/>
                <a:cs typeface="Times New Roman" pitchFamily="18" charset="0"/>
              </a:rPr>
              <a:t>UDFs can be written in a number of programming languages, including Java, Python, and JavaScript. </a:t>
            </a:r>
          </a:p>
          <a:p>
            <a:pPr algn="just">
              <a:buNone/>
            </a:pPr>
            <a:r>
              <a:rPr lang="en-GB" sz="2400" dirty="0" smtClean="0">
                <a:latin typeface="Times New Roman" pitchFamily="18" charset="0"/>
                <a:cs typeface="Times New Roman" pitchFamily="18" charset="0"/>
              </a:rPr>
              <a:t>Developers are also posting and sharing a growing collection of UDFs online. (Look for Piggy Bank and DataFu, to name just two examples of such online collections.) Some of the Pig UDFs that are part of these repositories are LOAD/STORE functions (XML, for example), date time functions, text, math, and stats functions. </a:t>
            </a:r>
          </a:p>
          <a:p>
            <a:pPr algn="just">
              <a:buNone/>
            </a:pPr>
            <a:r>
              <a:rPr lang="en-GB" sz="2400" dirty="0" smtClean="0">
                <a:latin typeface="Times New Roman" pitchFamily="18" charset="0"/>
                <a:cs typeface="Times New Roman" pitchFamily="18" charset="0"/>
              </a:rPr>
              <a:t>Pig can also be embedded in host languages such as Java, Python, and JavaScript, which allows you to integrate Pig with your existing applications. </a:t>
            </a: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92500"/>
          </a:bodyPr>
          <a:lstStyle/>
          <a:p>
            <a:pPr algn="just"/>
            <a:r>
              <a:rPr lang="en-GB" dirty="0" smtClean="0">
                <a:latin typeface="Times New Roman" pitchFamily="18" charset="0"/>
                <a:cs typeface="Times New Roman" pitchFamily="18" charset="0"/>
              </a:rPr>
              <a:t>It also helps overcome limitations in the Pig language. </a:t>
            </a:r>
          </a:p>
          <a:p>
            <a:pPr algn="just"/>
            <a:r>
              <a:rPr lang="en-GB" dirty="0" smtClean="0">
                <a:latin typeface="Times New Roman" pitchFamily="18" charset="0"/>
                <a:cs typeface="Times New Roman" pitchFamily="18" charset="0"/>
              </a:rPr>
              <a:t>One of the most commonly referenced limitations is that Pig doesn‘t support control flow statements: if/else, while loop, for loop, and condition statements. </a:t>
            </a:r>
          </a:p>
          <a:p>
            <a:pPr algn="just"/>
            <a:r>
              <a:rPr lang="en-GB" dirty="0" smtClean="0">
                <a:latin typeface="Times New Roman" pitchFamily="18" charset="0"/>
                <a:cs typeface="Times New Roman" pitchFamily="18" charset="0"/>
              </a:rPr>
              <a:t>Pig natively supports data flow, but needs to be embedded within another language to provide control flow. </a:t>
            </a:r>
          </a:p>
          <a:p>
            <a:pPr algn="just"/>
            <a:r>
              <a:rPr lang="en-GB" dirty="0" smtClean="0">
                <a:latin typeface="Times New Roman" pitchFamily="18" charset="0"/>
                <a:cs typeface="Times New Roman" pitchFamily="18" charset="0"/>
              </a:rPr>
              <a:t>There are tradeoffs, however of embedding Pig in a control-flow language. </a:t>
            </a:r>
          </a:p>
          <a:p>
            <a:pPr algn="just"/>
            <a:r>
              <a:rPr lang="en-GB" dirty="0" smtClean="0">
                <a:latin typeface="Times New Roman" pitchFamily="18" charset="0"/>
                <a:cs typeface="Times New Roman" pitchFamily="18" charset="0"/>
              </a:rPr>
              <a:t>For example if a Pig statement is embedded in a loop, every time the loop iterates and runs the Pig statement, this causes a separate MapReduce job to run.</a:t>
            </a:r>
            <a:endParaRPr lang="en-US" dirty="0" smtClean="0">
              <a:latin typeface="Times New Roman" pitchFamily="18" charset="0"/>
              <a:cs typeface="Times New Roman" pitchFamily="18" charset="0"/>
            </a:endParaRPr>
          </a:p>
          <a:p>
            <a:endParaRPr lang="en-US" dirty="0"/>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844" y="214290"/>
            <a:ext cx="8858312" cy="6643710"/>
          </a:xfrm>
        </p:spPr>
        <p:txBody>
          <a:bodyPr>
            <a:normAutofit/>
          </a:bodyPr>
          <a:lstStyle/>
          <a:p>
            <a:pPr algn="just"/>
            <a:r>
              <a:rPr lang="en-US" dirty="0" smtClean="0">
                <a:latin typeface="Times New Roman" pitchFamily="18" charset="0"/>
                <a:cs typeface="Times New Roman" pitchFamily="18" charset="0"/>
              </a:rPr>
              <a:t>Pig Represents Big Data as data flows.</a:t>
            </a:r>
          </a:p>
          <a:p>
            <a:pPr algn="just"/>
            <a:r>
              <a:rPr lang="en-US" dirty="0" smtClean="0">
                <a:latin typeface="Times New Roman" pitchFamily="18" charset="0"/>
                <a:cs typeface="Times New Roman" pitchFamily="18" charset="0"/>
              </a:rPr>
              <a:t>Pig is a high-level platform or tool which is used to process the large datasets. </a:t>
            </a:r>
          </a:p>
          <a:p>
            <a:pPr algn="just"/>
            <a:r>
              <a:rPr lang="en-US" dirty="0" smtClean="0">
                <a:latin typeface="Times New Roman" pitchFamily="18" charset="0"/>
                <a:cs typeface="Times New Roman" pitchFamily="18" charset="0"/>
              </a:rPr>
              <a:t>It provides a high-level of abstraction for processing over the </a:t>
            </a:r>
            <a:r>
              <a:rPr lang="en-US" dirty="0" err="1" smtClean="0">
                <a:latin typeface="Times New Roman" pitchFamily="18" charset="0"/>
                <a:cs typeface="Times New Roman" pitchFamily="18" charset="0"/>
              </a:rPr>
              <a:t>MapReduce</a:t>
            </a:r>
            <a:r>
              <a:rPr lang="en-US" dirty="0" smtClean="0">
                <a:latin typeface="Times New Roman" pitchFamily="18" charset="0"/>
                <a:cs typeface="Times New Roman" pitchFamily="18" charset="0"/>
              </a:rPr>
              <a:t>. </a:t>
            </a:r>
          </a:p>
          <a:p>
            <a:pPr algn="just"/>
            <a:r>
              <a:rPr lang="en-US" dirty="0" smtClean="0">
                <a:latin typeface="Times New Roman" pitchFamily="18" charset="0"/>
                <a:cs typeface="Times New Roman" pitchFamily="18" charset="0"/>
              </a:rPr>
              <a:t>It provides a high-level scripting language, known as </a:t>
            </a:r>
            <a:r>
              <a:rPr lang="en-US" i="1" dirty="0" smtClean="0">
                <a:latin typeface="Times New Roman" pitchFamily="18" charset="0"/>
                <a:cs typeface="Times New Roman" pitchFamily="18" charset="0"/>
              </a:rPr>
              <a:t>Pig Latin</a:t>
            </a:r>
            <a:r>
              <a:rPr lang="en-US" dirty="0" smtClean="0">
                <a:latin typeface="Times New Roman" pitchFamily="18" charset="0"/>
                <a:cs typeface="Times New Roman" pitchFamily="18" charset="0"/>
              </a:rPr>
              <a:t> which is used to develop the data analysis codes. </a:t>
            </a:r>
          </a:p>
          <a:p>
            <a:pPr algn="just"/>
            <a:r>
              <a:rPr lang="en-US" dirty="0" smtClean="0">
                <a:latin typeface="Times New Roman" pitchFamily="18" charset="0"/>
                <a:cs typeface="Times New Roman" pitchFamily="18" charset="0"/>
              </a:rPr>
              <a:t>First, to process the data which is stored in the HDFS, the programmers will write the scripts using the Pig Latin Language. </a:t>
            </a: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844" y="214290"/>
            <a:ext cx="8858312" cy="6357982"/>
          </a:xfrm>
        </p:spPr>
        <p:txBody>
          <a:bodyPr>
            <a:normAutofit lnSpcReduction="10000"/>
          </a:bodyPr>
          <a:lstStyle/>
          <a:p>
            <a:pPr algn="just"/>
            <a:r>
              <a:rPr lang="en-US" dirty="0" smtClean="0">
                <a:latin typeface="Times New Roman" pitchFamily="18" charset="0"/>
                <a:cs typeface="Times New Roman" pitchFamily="18" charset="0"/>
              </a:rPr>
              <a:t>Internally </a:t>
            </a:r>
            <a:r>
              <a:rPr lang="en-US" i="1" dirty="0" smtClean="0">
                <a:latin typeface="Times New Roman" pitchFamily="18" charset="0"/>
                <a:cs typeface="Times New Roman" pitchFamily="18" charset="0"/>
              </a:rPr>
              <a:t>Pig Engine</a:t>
            </a:r>
            <a:r>
              <a:rPr lang="en-US" dirty="0" smtClean="0">
                <a:latin typeface="Times New Roman" pitchFamily="18" charset="0"/>
                <a:cs typeface="Times New Roman" pitchFamily="18" charset="0"/>
              </a:rPr>
              <a:t>(a component of Apache Pig) converted all these scripts into a specific map and reduce task. </a:t>
            </a:r>
          </a:p>
          <a:p>
            <a:pPr algn="just"/>
            <a:r>
              <a:rPr lang="en-US" dirty="0" smtClean="0">
                <a:latin typeface="Times New Roman" pitchFamily="18" charset="0"/>
                <a:cs typeface="Times New Roman" pitchFamily="18" charset="0"/>
              </a:rPr>
              <a:t>But these are not visible to the programmers in order to provide a high-level of abstraction. </a:t>
            </a:r>
          </a:p>
          <a:p>
            <a:pPr algn="just"/>
            <a:r>
              <a:rPr lang="en-US" dirty="0" smtClean="0">
                <a:latin typeface="Times New Roman" pitchFamily="18" charset="0"/>
                <a:cs typeface="Times New Roman" pitchFamily="18" charset="0"/>
              </a:rPr>
              <a:t>Pig Latin and Pig Engine are the two main components of the Apache Pig tool. The result of Pig always stored in the HDFS. </a:t>
            </a:r>
          </a:p>
          <a:p>
            <a:pPr algn="just"/>
            <a:r>
              <a:rPr lang="en-US" dirty="0" smtClean="0">
                <a:latin typeface="Times New Roman" pitchFamily="18" charset="0"/>
                <a:cs typeface="Times New Roman" pitchFamily="18" charset="0"/>
              </a:rPr>
              <a:t>Pig Engine has two type of execution environment i.e. a </a:t>
            </a:r>
            <a:r>
              <a:rPr lang="en-US" i="1" dirty="0" smtClean="0">
                <a:latin typeface="Times New Roman" pitchFamily="18" charset="0"/>
                <a:cs typeface="Times New Roman" pitchFamily="18" charset="0"/>
              </a:rPr>
              <a:t>local execution environment</a:t>
            </a:r>
            <a:r>
              <a:rPr lang="en-US" dirty="0" smtClean="0">
                <a:latin typeface="Times New Roman" pitchFamily="18" charset="0"/>
                <a:cs typeface="Times New Roman" pitchFamily="18" charset="0"/>
              </a:rPr>
              <a:t> in a single </a:t>
            </a:r>
            <a:r>
              <a:rPr lang="en-US" u="sng" dirty="0" smtClean="0">
                <a:latin typeface="Times New Roman" pitchFamily="18" charset="0"/>
                <a:cs typeface="Times New Roman" pitchFamily="18" charset="0"/>
                <a:hlinkClick r:id="rId2"/>
              </a:rPr>
              <a:t>JVM </a:t>
            </a:r>
            <a:r>
              <a:rPr lang="en-US" dirty="0" smtClean="0">
                <a:latin typeface="Times New Roman" pitchFamily="18" charset="0"/>
                <a:cs typeface="Times New Roman" pitchFamily="18" charset="0"/>
              </a:rPr>
              <a:t>(used when dataset is small in size)and </a:t>
            </a:r>
            <a:r>
              <a:rPr lang="en-US" i="1" dirty="0" smtClean="0">
                <a:latin typeface="Times New Roman" pitchFamily="18" charset="0"/>
                <a:cs typeface="Times New Roman" pitchFamily="18" charset="0"/>
              </a:rPr>
              <a:t>distributed execution environment</a:t>
            </a:r>
            <a:r>
              <a:rPr lang="en-US" dirty="0" smtClean="0">
                <a:latin typeface="Times New Roman" pitchFamily="18" charset="0"/>
                <a:cs typeface="Times New Roman" pitchFamily="18" charset="0"/>
              </a:rPr>
              <a:t> in a </a:t>
            </a:r>
            <a:r>
              <a:rPr lang="en-US" dirty="0" err="1" smtClean="0">
                <a:latin typeface="Times New Roman" pitchFamily="18" charset="0"/>
                <a:cs typeface="Times New Roman" pitchFamily="18" charset="0"/>
              </a:rPr>
              <a:t>Hadoop</a:t>
            </a:r>
            <a:r>
              <a:rPr lang="en-US" dirty="0" smtClean="0">
                <a:latin typeface="Times New Roman" pitchFamily="18" charset="0"/>
                <a:cs typeface="Times New Roman" pitchFamily="18" charset="0"/>
              </a:rPr>
              <a:t> Cluster. </a:t>
            </a:r>
          </a:p>
          <a:p>
            <a:endParaRPr lang="en-US" dirty="0"/>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844" y="214290"/>
            <a:ext cx="8858312" cy="6429420"/>
          </a:xfrm>
        </p:spPr>
        <p:txBody>
          <a:bodyPr>
            <a:normAutofit lnSpcReduction="10000"/>
          </a:bodyPr>
          <a:lstStyle/>
          <a:p>
            <a:pPr algn="just"/>
            <a:r>
              <a:rPr lang="en-US" b="1" dirty="0" smtClean="0">
                <a:latin typeface="Times New Roman" pitchFamily="18" charset="0"/>
                <a:cs typeface="Times New Roman" pitchFamily="18" charset="0"/>
              </a:rPr>
              <a:t>Need of Pig:</a:t>
            </a:r>
            <a:r>
              <a:rPr lang="en-US" dirty="0" smtClean="0">
                <a:latin typeface="Times New Roman" pitchFamily="18" charset="0"/>
                <a:cs typeface="Times New Roman" pitchFamily="18" charset="0"/>
              </a:rPr>
              <a:t> One limitation of </a:t>
            </a:r>
            <a:r>
              <a:rPr lang="en-US" dirty="0" err="1" smtClean="0">
                <a:latin typeface="Times New Roman" pitchFamily="18" charset="0"/>
                <a:cs typeface="Times New Roman" pitchFamily="18" charset="0"/>
              </a:rPr>
              <a:t>MapReduce</a:t>
            </a:r>
            <a:r>
              <a:rPr lang="en-US" dirty="0" smtClean="0">
                <a:latin typeface="Times New Roman" pitchFamily="18" charset="0"/>
                <a:cs typeface="Times New Roman" pitchFamily="18" charset="0"/>
              </a:rPr>
              <a:t> is that the development cycle is very long. </a:t>
            </a:r>
          </a:p>
          <a:p>
            <a:pPr algn="just"/>
            <a:r>
              <a:rPr lang="en-US" dirty="0" smtClean="0">
                <a:latin typeface="Times New Roman" pitchFamily="18" charset="0"/>
                <a:cs typeface="Times New Roman" pitchFamily="18" charset="0"/>
              </a:rPr>
              <a:t>Writing the reducer and </a:t>
            </a:r>
            <a:r>
              <a:rPr lang="en-US" dirty="0" err="1" smtClean="0">
                <a:latin typeface="Times New Roman" pitchFamily="18" charset="0"/>
                <a:cs typeface="Times New Roman" pitchFamily="18" charset="0"/>
              </a:rPr>
              <a:t>mapper</a:t>
            </a:r>
            <a:r>
              <a:rPr lang="en-US" dirty="0" smtClean="0">
                <a:latin typeface="Times New Roman" pitchFamily="18" charset="0"/>
                <a:cs typeface="Times New Roman" pitchFamily="18" charset="0"/>
              </a:rPr>
              <a:t>, compiling packaging the code, submitting the job and retrieving the output is a time-consuming task. </a:t>
            </a:r>
          </a:p>
          <a:p>
            <a:pPr algn="just"/>
            <a:r>
              <a:rPr lang="en-US" dirty="0" smtClean="0">
                <a:latin typeface="Times New Roman" pitchFamily="18" charset="0"/>
                <a:cs typeface="Times New Roman" pitchFamily="18" charset="0"/>
              </a:rPr>
              <a:t>Apache Pig reduces the time of development using the multi-query approach. Also, Pig is beneficial for programmers who are not from </a:t>
            </a:r>
            <a:r>
              <a:rPr lang="en-US" u="sng" dirty="0" smtClean="0">
                <a:latin typeface="Times New Roman" pitchFamily="18" charset="0"/>
                <a:cs typeface="Times New Roman" pitchFamily="18" charset="0"/>
                <a:hlinkClick r:id="rId2"/>
              </a:rPr>
              <a:t>Java </a:t>
            </a:r>
            <a:r>
              <a:rPr lang="en-US" dirty="0" smtClean="0">
                <a:latin typeface="Times New Roman" pitchFamily="18" charset="0"/>
                <a:cs typeface="Times New Roman" pitchFamily="18" charset="0"/>
              </a:rPr>
              <a:t>background. </a:t>
            </a:r>
          </a:p>
          <a:p>
            <a:pPr algn="just"/>
            <a:r>
              <a:rPr lang="en-US" dirty="0" smtClean="0">
                <a:latin typeface="Times New Roman" pitchFamily="18" charset="0"/>
                <a:cs typeface="Times New Roman" pitchFamily="18" charset="0"/>
              </a:rPr>
              <a:t>200 lines of Java code can be written in only 10 lines using the Pig Latin language. </a:t>
            </a:r>
          </a:p>
          <a:p>
            <a:pPr algn="just"/>
            <a:r>
              <a:rPr lang="en-US" dirty="0" smtClean="0">
                <a:latin typeface="Times New Roman" pitchFamily="18" charset="0"/>
                <a:cs typeface="Times New Roman" pitchFamily="18" charset="0"/>
              </a:rPr>
              <a:t>Programmers who have SQL knowledge needed less effort to learn Pig Latin. </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Grp="1" noChangeAspect="1" noChangeArrowheads="1"/>
          </p:cNvPicPr>
          <p:nvPr>
            <p:ph idx="1"/>
          </p:nvPr>
        </p:nvPicPr>
        <p:blipFill>
          <a:blip r:embed="rId2"/>
          <a:srcRect/>
          <a:stretch>
            <a:fillRect/>
          </a:stretch>
        </p:blipFill>
        <p:spPr bwMode="auto">
          <a:xfrm>
            <a:off x="381001" y="289402"/>
            <a:ext cx="8229600" cy="576072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543956" cy="4525963"/>
          </a:xfrm>
        </p:spPr>
        <p:txBody>
          <a:bodyPr/>
          <a:lstStyle/>
          <a:p>
            <a:pPr algn="just" fontAlgn="base"/>
            <a:r>
              <a:rPr lang="en-US" dirty="0" smtClean="0">
                <a:latin typeface="Times New Roman" pitchFamily="18" charset="0"/>
                <a:cs typeface="Times New Roman" pitchFamily="18" charset="0"/>
              </a:rPr>
              <a:t>It uses query approach which results in reducing the length of the code.</a:t>
            </a:r>
          </a:p>
          <a:p>
            <a:pPr algn="just" fontAlgn="base"/>
            <a:r>
              <a:rPr lang="en-US" dirty="0" smtClean="0">
                <a:latin typeface="Times New Roman" pitchFamily="18" charset="0"/>
                <a:cs typeface="Times New Roman" pitchFamily="18" charset="0"/>
              </a:rPr>
              <a:t>Pig Latin is SQL like language.</a:t>
            </a:r>
          </a:p>
          <a:p>
            <a:pPr algn="just" fontAlgn="base"/>
            <a:r>
              <a:rPr lang="en-US" dirty="0" smtClean="0">
                <a:latin typeface="Times New Roman" pitchFamily="18" charset="0"/>
                <a:cs typeface="Times New Roman" pitchFamily="18" charset="0"/>
              </a:rPr>
              <a:t>It provides many </a:t>
            </a:r>
            <a:r>
              <a:rPr lang="en-US" dirty="0" err="1" smtClean="0">
                <a:latin typeface="Times New Roman" pitchFamily="18" charset="0"/>
                <a:cs typeface="Times New Roman" pitchFamily="18" charset="0"/>
              </a:rPr>
              <a:t>builtIn</a:t>
            </a:r>
            <a:r>
              <a:rPr lang="en-US" dirty="0" smtClean="0">
                <a:latin typeface="Times New Roman" pitchFamily="18" charset="0"/>
                <a:cs typeface="Times New Roman" pitchFamily="18" charset="0"/>
              </a:rPr>
              <a:t> operators.</a:t>
            </a:r>
          </a:p>
          <a:p>
            <a:pPr algn="just" fontAlgn="base"/>
            <a:r>
              <a:rPr lang="en-US" dirty="0" smtClean="0">
                <a:latin typeface="Times New Roman" pitchFamily="18" charset="0"/>
                <a:cs typeface="Times New Roman" pitchFamily="18" charset="0"/>
              </a:rPr>
              <a:t>It provides nested data types (</a:t>
            </a:r>
            <a:r>
              <a:rPr lang="en-US" dirty="0" err="1" smtClean="0">
                <a:latin typeface="Times New Roman" pitchFamily="18" charset="0"/>
                <a:cs typeface="Times New Roman" pitchFamily="18" charset="0"/>
              </a:rPr>
              <a:t>tuples</a:t>
            </a:r>
            <a:r>
              <a:rPr lang="en-US" dirty="0" smtClean="0">
                <a:latin typeface="Times New Roman" pitchFamily="18" charset="0"/>
                <a:cs typeface="Times New Roman" pitchFamily="18" charset="0"/>
              </a:rPr>
              <a:t>, bags, map).</a:t>
            </a:r>
          </a:p>
          <a:p>
            <a:endParaRPr lang="en-US" dirty="0"/>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844" y="214290"/>
            <a:ext cx="8858312" cy="6643710"/>
          </a:xfrm>
        </p:spPr>
        <p:txBody>
          <a:bodyPr>
            <a:normAutofit/>
          </a:bodyPr>
          <a:lstStyle/>
          <a:p>
            <a:pPr algn="just"/>
            <a:r>
              <a:rPr lang="en-US" b="1" dirty="0" smtClean="0">
                <a:latin typeface="Times New Roman" pitchFamily="18" charset="0"/>
                <a:cs typeface="Times New Roman" pitchFamily="18" charset="0"/>
              </a:rPr>
              <a:t>Evolution of Pig: </a:t>
            </a:r>
            <a:r>
              <a:rPr lang="en-US" dirty="0" smtClean="0">
                <a:latin typeface="Times New Roman" pitchFamily="18" charset="0"/>
                <a:cs typeface="Times New Roman" pitchFamily="18" charset="0"/>
              </a:rPr>
              <a:t>Earlier in 2006, Apache Pig was developed by Yahoo’s researchers. </a:t>
            </a:r>
          </a:p>
          <a:p>
            <a:pPr algn="just"/>
            <a:r>
              <a:rPr lang="en-US" dirty="0" smtClean="0">
                <a:latin typeface="Times New Roman" pitchFamily="18" charset="0"/>
                <a:cs typeface="Times New Roman" pitchFamily="18" charset="0"/>
              </a:rPr>
              <a:t>At that time, the main idea to develop Pig was to execute the </a:t>
            </a:r>
            <a:r>
              <a:rPr lang="en-US" dirty="0" err="1" smtClean="0">
                <a:latin typeface="Times New Roman" pitchFamily="18" charset="0"/>
                <a:cs typeface="Times New Roman" pitchFamily="18" charset="0"/>
              </a:rPr>
              <a:t>MapReduce</a:t>
            </a:r>
            <a:r>
              <a:rPr lang="en-US" dirty="0" smtClean="0">
                <a:latin typeface="Times New Roman" pitchFamily="18" charset="0"/>
                <a:cs typeface="Times New Roman" pitchFamily="18" charset="0"/>
              </a:rPr>
              <a:t> jobs on extremely large datasets. </a:t>
            </a:r>
          </a:p>
          <a:p>
            <a:pPr algn="just"/>
            <a:r>
              <a:rPr lang="en-US" dirty="0" smtClean="0">
                <a:latin typeface="Times New Roman" pitchFamily="18" charset="0"/>
                <a:cs typeface="Times New Roman" pitchFamily="18" charset="0"/>
              </a:rPr>
              <a:t>In the year 2007, it moved to Apache Software Foundation(ASF) which makes it an open source project. </a:t>
            </a:r>
          </a:p>
          <a:p>
            <a:pPr algn="just"/>
            <a:r>
              <a:rPr lang="en-US" dirty="0" smtClean="0">
                <a:latin typeface="Times New Roman" pitchFamily="18" charset="0"/>
                <a:cs typeface="Times New Roman" pitchFamily="18" charset="0"/>
              </a:rPr>
              <a:t>The first version(</a:t>
            </a:r>
            <a:r>
              <a:rPr lang="en-US" i="1" dirty="0" smtClean="0">
                <a:latin typeface="Times New Roman" pitchFamily="18" charset="0"/>
                <a:cs typeface="Times New Roman" pitchFamily="18" charset="0"/>
              </a:rPr>
              <a:t>0.1</a:t>
            </a:r>
            <a:r>
              <a:rPr lang="en-US" dirty="0" smtClean="0">
                <a:latin typeface="Times New Roman" pitchFamily="18" charset="0"/>
                <a:cs typeface="Times New Roman" pitchFamily="18" charset="0"/>
              </a:rPr>
              <a:t>) of Pig came in the year 2008. </a:t>
            </a:r>
          </a:p>
          <a:p>
            <a:pPr algn="just"/>
            <a:r>
              <a:rPr lang="en-US" dirty="0" smtClean="0">
                <a:latin typeface="Times New Roman" pitchFamily="18" charset="0"/>
                <a:cs typeface="Times New Roman" pitchFamily="18" charset="0"/>
              </a:rPr>
              <a:t>The latest version of Apache Pig is </a:t>
            </a:r>
            <a:r>
              <a:rPr lang="en-US" i="1" dirty="0" smtClean="0">
                <a:latin typeface="Times New Roman" pitchFamily="18" charset="0"/>
                <a:cs typeface="Times New Roman" pitchFamily="18" charset="0"/>
              </a:rPr>
              <a:t>0.18</a:t>
            </a:r>
            <a:r>
              <a:rPr lang="en-US" dirty="0" smtClean="0">
                <a:latin typeface="Times New Roman" pitchFamily="18" charset="0"/>
                <a:cs typeface="Times New Roman" pitchFamily="18" charset="0"/>
              </a:rPr>
              <a:t> which came in the year 2017. </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42852"/>
            <a:ext cx="9144000" cy="6715148"/>
          </a:xfrm>
        </p:spPr>
        <p:txBody>
          <a:bodyPr>
            <a:normAutofit/>
          </a:bodyPr>
          <a:lstStyle/>
          <a:p>
            <a:pPr algn="just" fontAlgn="base">
              <a:buNone/>
            </a:pPr>
            <a:r>
              <a:rPr lang="en-US" b="1" dirty="0" smtClean="0">
                <a:latin typeface="Times New Roman" pitchFamily="18" charset="0"/>
                <a:cs typeface="Times New Roman" pitchFamily="18" charset="0"/>
              </a:rPr>
              <a:t>Features of Apache Pig:</a:t>
            </a:r>
            <a:r>
              <a:rPr lang="en-US" dirty="0" smtClean="0">
                <a:latin typeface="Times New Roman" pitchFamily="18" charset="0"/>
                <a:cs typeface="Times New Roman" pitchFamily="18" charset="0"/>
              </a:rPr>
              <a:t> </a:t>
            </a:r>
          </a:p>
          <a:p>
            <a:pPr algn="just" fontAlgn="base"/>
            <a:r>
              <a:rPr lang="en-US" dirty="0" smtClean="0">
                <a:latin typeface="Times New Roman" pitchFamily="18" charset="0"/>
                <a:cs typeface="Times New Roman" pitchFamily="18" charset="0"/>
              </a:rPr>
              <a:t>For performing several operations Apache Pig provides rich sets of operators like the filtering, joining, sorting, aggregation etc.</a:t>
            </a:r>
          </a:p>
          <a:p>
            <a:pPr algn="just" fontAlgn="base"/>
            <a:r>
              <a:rPr lang="en-US" dirty="0" smtClean="0">
                <a:latin typeface="Times New Roman" pitchFamily="18" charset="0"/>
                <a:cs typeface="Times New Roman" pitchFamily="18" charset="0"/>
              </a:rPr>
              <a:t>Easy to learn, read and write. Especially for SQL-programmer, Apache Pig is a boon.</a:t>
            </a:r>
          </a:p>
          <a:p>
            <a:pPr algn="just" fontAlgn="base"/>
            <a:r>
              <a:rPr lang="en-US" dirty="0" smtClean="0">
                <a:latin typeface="Times New Roman" pitchFamily="18" charset="0"/>
                <a:cs typeface="Times New Roman" pitchFamily="18" charset="0"/>
              </a:rPr>
              <a:t>Apache Pig is extensible so that you can make your own process and  user-defined functions(UDFs) written in python, java or other programming languages .</a:t>
            </a:r>
          </a:p>
          <a:p>
            <a:pPr algn="just" fontAlgn="base"/>
            <a:r>
              <a:rPr lang="en-US" dirty="0" smtClean="0">
                <a:latin typeface="Times New Roman" pitchFamily="18" charset="0"/>
                <a:cs typeface="Times New Roman" pitchFamily="18" charset="0"/>
              </a:rPr>
              <a:t>Join operation is easy in Apache Pig.</a:t>
            </a:r>
          </a:p>
          <a:p>
            <a:endParaRPr lang="en-US" dirty="0"/>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5720" y="428604"/>
            <a:ext cx="8715436" cy="6000792"/>
          </a:xfrm>
        </p:spPr>
        <p:txBody>
          <a:bodyPr>
            <a:normAutofit/>
          </a:bodyPr>
          <a:lstStyle/>
          <a:p>
            <a:pPr algn="just" fontAlgn="base"/>
            <a:r>
              <a:rPr lang="en-US" dirty="0" smtClean="0">
                <a:latin typeface="Times New Roman" pitchFamily="18" charset="0"/>
                <a:cs typeface="Times New Roman" pitchFamily="18" charset="0"/>
              </a:rPr>
              <a:t>Fewer lines of code.</a:t>
            </a:r>
          </a:p>
          <a:p>
            <a:pPr algn="just" fontAlgn="base"/>
            <a:r>
              <a:rPr lang="en-US" dirty="0" smtClean="0">
                <a:latin typeface="Times New Roman" pitchFamily="18" charset="0"/>
                <a:cs typeface="Times New Roman" pitchFamily="18" charset="0"/>
              </a:rPr>
              <a:t>Apache Pig allows splits in the pipeline.</a:t>
            </a:r>
          </a:p>
          <a:p>
            <a:pPr algn="just" fontAlgn="base"/>
            <a:r>
              <a:rPr lang="en-US" dirty="0" smtClean="0">
                <a:latin typeface="Times New Roman" pitchFamily="18" charset="0"/>
                <a:cs typeface="Times New Roman" pitchFamily="18" charset="0"/>
              </a:rPr>
              <a:t>By integrating with other components of the Apache </a:t>
            </a:r>
            <a:r>
              <a:rPr lang="en-US" dirty="0" err="1" smtClean="0">
                <a:latin typeface="Times New Roman" pitchFamily="18" charset="0"/>
                <a:cs typeface="Times New Roman" pitchFamily="18" charset="0"/>
              </a:rPr>
              <a:t>Hadoop</a:t>
            </a:r>
            <a:r>
              <a:rPr lang="en-US" dirty="0" smtClean="0">
                <a:latin typeface="Times New Roman" pitchFamily="18" charset="0"/>
                <a:cs typeface="Times New Roman" pitchFamily="18" charset="0"/>
              </a:rPr>
              <a:t> ecosystem, such as Apache Hive, Apache Spark, and Apache </a:t>
            </a:r>
            <a:r>
              <a:rPr lang="en-US" dirty="0" err="1" smtClean="0">
                <a:latin typeface="Times New Roman" pitchFamily="18" charset="0"/>
                <a:cs typeface="Times New Roman" pitchFamily="18" charset="0"/>
              </a:rPr>
              <a:t>ZooKeeper</a:t>
            </a:r>
            <a:r>
              <a:rPr lang="en-US" dirty="0" smtClean="0">
                <a:latin typeface="Times New Roman" pitchFamily="18" charset="0"/>
                <a:cs typeface="Times New Roman" pitchFamily="18" charset="0"/>
              </a:rPr>
              <a:t>, Apache Pig enables users to take advantage of these components’ capabilities while transforming data.</a:t>
            </a:r>
          </a:p>
          <a:p>
            <a:pPr algn="just" fontAlgn="base"/>
            <a:r>
              <a:rPr lang="en-US" dirty="0" smtClean="0">
                <a:latin typeface="Times New Roman" pitchFamily="18" charset="0"/>
                <a:cs typeface="Times New Roman" pitchFamily="18" charset="0"/>
              </a:rPr>
              <a:t>The data structure is </a:t>
            </a:r>
            <a:r>
              <a:rPr lang="en-US" dirty="0" err="1" smtClean="0">
                <a:latin typeface="Times New Roman" pitchFamily="18" charset="0"/>
                <a:cs typeface="Times New Roman" pitchFamily="18" charset="0"/>
              </a:rPr>
              <a:t>multivalued</a:t>
            </a:r>
            <a:r>
              <a:rPr lang="en-US" dirty="0" smtClean="0">
                <a:latin typeface="Times New Roman" pitchFamily="18" charset="0"/>
                <a:cs typeface="Times New Roman" pitchFamily="18" charset="0"/>
              </a:rPr>
              <a:t>, nested, and richer.</a:t>
            </a:r>
          </a:p>
          <a:p>
            <a:pPr algn="just" fontAlgn="base"/>
            <a:r>
              <a:rPr lang="en-US" dirty="0" smtClean="0">
                <a:latin typeface="Times New Roman" pitchFamily="18" charset="0"/>
                <a:cs typeface="Times New Roman" pitchFamily="18" charset="0"/>
              </a:rPr>
              <a:t>Pig can handle the analysis of both structured and unstructured data.</a:t>
            </a:r>
          </a:p>
          <a:p>
            <a:endParaRPr lang="en-US" dirty="0"/>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0" y="178782"/>
            <a:ext cx="9144000" cy="601694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844" y="214290"/>
            <a:ext cx="8858312" cy="6643710"/>
          </a:xfrm>
        </p:spPr>
        <p:txBody>
          <a:bodyPr>
            <a:normAutofit/>
          </a:bodyPr>
          <a:lstStyle/>
          <a:p>
            <a:pPr fontAlgn="base">
              <a:buNone/>
            </a:pPr>
            <a:r>
              <a:rPr lang="en-US" b="1" dirty="0" smtClean="0">
                <a:latin typeface="Times New Roman" pitchFamily="18" charset="0"/>
                <a:cs typeface="Times New Roman" pitchFamily="18" charset="0"/>
              </a:rPr>
              <a:t>Applications of Apache Pig: </a:t>
            </a:r>
            <a:r>
              <a:rPr lang="en-US" dirty="0" smtClean="0">
                <a:latin typeface="Times New Roman" pitchFamily="18" charset="0"/>
                <a:cs typeface="Times New Roman" pitchFamily="18" charset="0"/>
              </a:rPr>
              <a:t> </a:t>
            </a:r>
          </a:p>
          <a:p>
            <a:pPr algn="just" fontAlgn="base"/>
            <a:r>
              <a:rPr lang="en-US" dirty="0" smtClean="0">
                <a:latin typeface="Times New Roman" pitchFamily="18" charset="0"/>
                <a:cs typeface="Times New Roman" pitchFamily="18" charset="0"/>
              </a:rPr>
              <a:t>For exploring large datasets Pig Scripting is used.</a:t>
            </a:r>
          </a:p>
          <a:p>
            <a:pPr algn="just" fontAlgn="base"/>
            <a:r>
              <a:rPr lang="en-US" dirty="0" smtClean="0">
                <a:latin typeface="Times New Roman" pitchFamily="18" charset="0"/>
                <a:cs typeface="Times New Roman" pitchFamily="18" charset="0"/>
              </a:rPr>
              <a:t>Provides the supports across large data-sets for Ad-hoc queries.</a:t>
            </a:r>
          </a:p>
          <a:p>
            <a:pPr algn="just" fontAlgn="base"/>
            <a:r>
              <a:rPr lang="en-US" dirty="0" smtClean="0">
                <a:latin typeface="Times New Roman" pitchFamily="18" charset="0"/>
                <a:cs typeface="Times New Roman" pitchFamily="18" charset="0"/>
              </a:rPr>
              <a:t>In the prototyping of large data-sets processing algorithms.</a:t>
            </a:r>
          </a:p>
          <a:p>
            <a:pPr algn="just" fontAlgn="base"/>
            <a:r>
              <a:rPr lang="en-US" dirty="0" smtClean="0">
                <a:latin typeface="Times New Roman" pitchFamily="18" charset="0"/>
                <a:cs typeface="Times New Roman" pitchFamily="18" charset="0"/>
              </a:rPr>
              <a:t>Required to process the time sensitive data loads.</a:t>
            </a:r>
          </a:p>
          <a:p>
            <a:pPr algn="just" fontAlgn="base"/>
            <a:r>
              <a:rPr lang="en-US" dirty="0" smtClean="0">
                <a:latin typeface="Times New Roman" pitchFamily="18" charset="0"/>
                <a:cs typeface="Times New Roman" pitchFamily="18" charset="0"/>
              </a:rPr>
              <a:t>For collecting large amounts of datasets in form of search logs and web crawls.</a:t>
            </a:r>
          </a:p>
          <a:p>
            <a:pPr algn="just" fontAlgn="base"/>
            <a:r>
              <a:rPr lang="en-US" dirty="0" smtClean="0">
                <a:latin typeface="Times New Roman" pitchFamily="18" charset="0"/>
                <a:cs typeface="Times New Roman" pitchFamily="18" charset="0"/>
              </a:rPr>
              <a:t>Used where the analytical insights are needed using the sampling.</a:t>
            </a:r>
          </a:p>
          <a:p>
            <a:endParaRPr lang="en-US" dirty="0"/>
          </a:p>
        </p:txBody>
      </p:sp>
    </p:spTree>
  </p:cSld>
  <p:clrMapOvr>
    <a:masterClrMapping/>
  </p:clrMapOvr>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844" y="214290"/>
            <a:ext cx="8858312" cy="6429420"/>
          </a:xfrm>
        </p:spPr>
        <p:txBody>
          <a:bodyPr>
            <a:normAutofit/>
          </a:bodyPr>
          <a:lstStyle/>
          <a:p>
            <a:pPr algn="just" fontAlgn="base"/>
            <a:r>
              <a:rPr lang="en-US" b="1" dirty="0" smtClean="0">
                <a:latin typeface="Times New Roman" pitchFamily="18" charset="0"/>
                <a:cs typeface="Times New Roman" pitchFamily="18" charset="0"/>
              </a:rPr>
              <a:t>Types of Data Models in Apache Pig:</a:t>
            </a:r>
            <a:r>
              <a:rPr lang="en-US" dirty="0" smtClean="0">
                <a:latin typeface="Times New Roman" pitchFamily="18" charset="0"/>
                <a:cs typeface="Times New Roman" pitchFamily="18" charset="0"/>
              </a:rPr>
              <a:t> It consist of the 4 types of data models as follows:  </a:t>
            </a:r>
          </a:p>
          <a:p>
            <a:pPr algn="just" fontAlgn="base"/>
            <a:r>
              <a:rPr lang="en-US" b="1" dirty="0" smtClean="0">
                <a:latin typeface="Times New Roman" pitchFamily="18" charset="0"/>
                <a:cs typeface="Times New Roman" pitchFamily="18" charset="0"/>
              </a:rPr>
              <a:t>Atom</a:t>
            </a:r>
            <a:r>
              <a:rPr lang="en-US" dirty="0" smtClean="0">
                <a:latin typeface="Times New Roman" pitchFamily="18" charset="0"/>
                <a:cs typeface="Times New Roman" pitchFamily="18" charset="0"/>
              </a:rPr>
              <a:t>: It is a atomic data value which is used to store as a string. The main use of this model is that it can be used as a number and as well as a string.</a:t>
            </a:r>
          </a:p>
          <a:p>
            <a:pPr algn="just" fontAlgn="base"/>
            <a:r>
              <a:rPr lang="en-US" b="1" dirty="0" err="1" smtClean="0">
                <a:latin typeface="Times New Roman" pitchFamily="18" charset="0"/>
                <a:cs typeface="Times New Roman" pitchFamily="18" charset="0"/>
              </a:rPr>
              <a:t>Tuple</a:t>
            </a:r>
            <a:r>
              <a:rPr lang="en-US" dirty="0" smtClean="0">
                <a:latin typeface="Times New Roman" pitchFamily="18" charset="0"/>
                <a:cs typeface="Times New Roman" pitchFamily="18" charset="0"/>
              </a:rPr>
              <a:t>: It is an ordered set of the fields.</a:t>
            </a:r>
          </a:p>
          <a:p>
            <a:pPr algn="just" fontAlgn="base"/>
            <a:r>
              <a:rPr lang="en-US" b="1" dirty="0" smtClean="0">
                <a:latin typeface="Times New Roman" pitchFamily="18" charset="0"/>
                <a:cs typeface="Times New Roman" pitchFamily="18" charset="0"/>
              </a:rPr>
              <a:t>Bag</a:t>
            </a:r>
            <a:r>
              <a:rPr lang="en-US" dirty="0" smtClean="0">
                <a:latin typeface="Times New Roman" pitchFamily="18" charset="0"/>
                <a:cs typeface="Times New Roman" pitchFamily="18" charset="0"/>
              </a:rPr>
              <a:t>: It is a collection of the </a:t>
            </a:r>
            <a:r>
              <a:rPr lang="en-US" dirty="0" err="1" smtClean="0">
                <a:latin typeface="Times New Roman" pitchFamily="18" charset="0"/>
                <a:cs typeface="Times New Roman" pitchFamily="18" charset="0"/>
              </a:rPr>
              <a:t>tuples</a:t>
            </a:r>
            <a:r>
              <a:rPr lang="en-US" dirty="0" smtClean="0">
                <a:latin typeface="Times New Roman" pitchFamily="18" charset="0"/>
                <a:cs typeface="Times New Roman" pitchFamily="18" charset="0"/>
              </a:rPr>
              <a:t>.</a:t>
            </a:r>
          </a:p>
          <a:p>
            <a:pPr algn="just" fontAlgn="base"/>
            <a:r>
              <a:rPr lang="en-US" b="1" dirty="0" smtClean="0">
                <a:latin typeface="Times New Roman" pitchFamily="18" charset="0"/>
                <a:cs typeface="Times New Roman" pitchFamily="18" charset="0"/>
              </a:rPr>
              <a:t>Map</a:t>
            </a:r>
            <a:r>
              <a:rPr lang="en-US" dirty="0" smtClean="0">
                <a:latin typeface="Times New Roman" pitchFamily="18" charset="0"/>
                <a:cs typeface="Times New Roman" pitchFamily="18" charset="0"/>
              </a:rPr>
              <a:t>: It is a set of key/value pairs.</a:t>
            </a:r>
          </a:p>
          <a:p>
            <a:endParaRPr lang="en-US" dirty="0"/>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Grp="1" noChangeAspect="1" noChangeArrowheads="1"/>
          </p:cNvPicPr>
          <p:nvPr>
            <p:ph idx="1"/>
          </p:nvPr>
        </p:nvPicPr>
        <p:blipFill>
          <a:blip r:embed="rId2"/>
          <a:srcRect/>
          <a:stretch>
            <a:fillRect/>
          </a:stretch>
        </p:blipFill>
        <p:spPr bwMode="auto">
          <a:xfrm>
            <a:off x="445817" y="609600"/>
            <a:ext cx="8417158" cy="534527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1771</TotalTime>
  <Words>3186</Words>
  <Application>Microsoft Office PowerPoint</Application>
  <PresentationFormat>On-screen Show (4:3)</PresentationFormat>
  <Paragraphs>323</Paragraphs>
  <Slides>86</Slides>
  <Notes>0</Notes>
  <HiddenSlides>2</HiddenSlides>
  <MMClips>0</MMClips>
  <ScaleCrop>false</ScaleCrop>
  <HeadingPairs>
    <vt:vector size="4" baseType="variant">
      <vt:variant>
        <vt:lpstr>Theme</vt:lpstr>
      </vt:variant>
      <vt:variant>
        <vt:i4>1</vt:i4>
      </vt:variant>
      <vt:variant>
        <vt:lpstr>Slide Titles</vt:lpstr>
      </vt:variant>
      <vt:variant>
        <vt:i4>86</vt:i4>
      </vt:variant>
    </vt:vector>
  </HeadingPairs>
  <TitlesOfParts>
    <vt:vector size="87" baseType="lpstr">
      <vt:lpstr>Office Theme</vt:lpstr>
      <vt:lpstr>PIG</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Introduction to PIG</vt:lpstr>
      <vt:lpstr>Slide 28</vt:lpstr>
      <vt:lpstr>Slide 29</vt:lpstr>
      <vt:lpstr> Features of Pig </vt:lpstr>
      <vt:lpstr>Configuring PIG</vt:lpstr>
      <vt:lpstr>Slide 32</vt:lpstr>
      <vt:lpstr>Slide 33</vt:lpstr>
      <vt:lpstr>Slide 34</vt:lpstr>
      <vt:lpstr>Slide 35</vt:lpstr>
      <vt:lpstr>Slide 36</vt:lpstr>
      <vt:lpstr>Slide 37</vt:lpstr>
      <vt:lpstr>Slide 38</vt:lpstr>
      <vt:lpstr>Slide 39</vt:lpstr>
      <vt:lpstr>Slide 40</vt:lpstr>
      <vt:lpstr>Admiring the PIG Architecture</vt:lpstr>
      <vt:lpstr>Slide 42</vt:lpstr>
      <vt:lpstr>Slide 43</vt:lpstr>
      <vt:lpstr>Slide 44</vt:lpstr>
      <vt:lpstr>Slide 45</vt:lpstr>
      <vt:lpstr>Slide 46</vt:lpstr>
      <vt:lpstr>Introduction to grunt shell </vt:lpstr>
      <vt:lpstr>Slide 48</vt:lpstr>
      <vt:lpstr>Slide 49</vt:lpstr>
      <vt:lpstr>Slide 50</vt:lpstr>
      <vt:lpstr>Slide 51</vt:lpstr>
      <vt:lpstr>Slide 52</vt:lpstr>
      <vt:lpstr>Slide 53</vt:lpstr>
      <vt:lpstr>Slide 54</vt:lpstr>
      <vt:lpstr>Slide 55</vt:lpstr>
      <vt:lpstr>Slide 56</vt:lpstr>
      <vt:lpstr>Going with the pig Latin Application Flow</vt:lpstr>
      <vt:lpstr>Slide 58</vt:lpstr>
      <vt:lpstr>Slide 59</vt:lpstr>
      <vt:lpstr>Slide 60</vt:lpstr>
      <vt:lpstr>Uncovering Pig Latin Structures </vt:lpstr>
      <vt:lpstr>Slide 62</vt:lpstr>
      <vt:lpstr>Slide 63</vt:lpstr>
      <vt:lpstr>Slide 64</vt:lpstr>
      <vt:lpstr>Slide 65</vt:lpstr>
      <vt:lpstr>Looking at PIG data Types and Syntax</vt:lpstr>
      <vt:lpstr>Slide 67</vt:lpstr>
      <vt:lpstr>Slide 68</vt:lpstr>
      <vt:lpstr>Slide 69</vt:lpstr>
      <vt:lpstr>Evaluating Local and Distributed Modes of Running Pig Scripts</vt:lpstr>
      <vt:lpstr>Slide 71</vt:lpstr>
      <vt:lpstr>Slide 72</vt:lpstr>
      <vt:lpstr>Slide 73</vt:lpstr>
      <vt:lpstr>Slide 74</vt:lpstr>
      <vt:lpstr>Checking out the Pig Scripts Interfaces</vt:lpstr>
      <vt:lpstr>Slide 76</vt:lpstr>
      <vt:lpstr>Slide 77</vt:lpstr>
      <vt:lpstr>Slide 78</vt:lpstr>
      <vt:lpstr>Slide 79</vt:lpstr>
      <vt:lpstr>Slide 80</vt:lpstr>
      <vt:lpstr>Slide 81</vt:lpstr>
      <vt:lpstr>Slide 82</vt:lpstr>
      <vt:lpstr>Slide 83</vt:lpstr>
      <vt:lpstr>Slide 84</vt:lpstr>
      <vt:lpstr>Slide 85</vt:lpstr>
      <vt:lpstr>Slide 86</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Pig</dc:title>
  <dc:creator/>
  <cp:lastModifiedBy>GGU-IT SUPPORT</cp:lastModifiedBy>
  <cp:revision>25</cp:revision>
  <dcterms:created xsi:type="dcterms:W3CDTF">2006-08-16T00:00:00Z</dcterms:created>
  <dcterms:modified xsi:type="dcterms:W3CDTF">2025-02-24T03:48:46Z</dcterms:modified>
</cp:coreProperties>
</file>

<file path=docProps/thumbnail.jpeg>
</file>